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70"/>
  </p:notesMasterIdLst>
  <p:handoutMasterIdLst>
    <p:handoutMasterId r:id="rId71"/>
  </p:handoutMasterIdLst>
  <p:sldIdLst>
    <p:sldId id="270" r:id="rId2"/>
    <p:sldId id="269" r:id="rId3"/>
    <p:sldId id="271" r:id="rId4"/>
    <p:sldId id="331" r:id="rId5"/>
    <p:sldId id="332" r:id="rId6"/>
    <p:sldId id="333" r:id="rId7"/>
    <p:sldId id="280" r:id="rId8"/>
    <p:sldId id="350" r:id="rId9"/>
    <p:sldId id="334" r:id="rId10"/>
    <p:sldId id="351" r:id="rId11"/>
    <p:sldId id="352" r:id="rId12"/>
    <p:sldId id="335" r:id="rId13"/>
    <p:sldId id="281" r:id="rId14"/>
    <p:sldId id="283" r:id="rId15"/>
    <p:sldId id="284" r:id="rId16"/>
    <p:sldId id="286" r:id="rId17"/>
    <p:sldId id="341" r:id="rId18"/>
    <p:sldId id="287" r:id="rId19"/>
    <p:sldId id="288" r:id="rId20"/>
    <p:sldId id="289" r:id="rId21"/>
    <p:sldId id="290" r:id="rId22"/>
    <p:sldId id="292" r:id="rId23"/>
    <p:sldId id="343" r:id="rId24"/>
    <p:sldId id="344" r:id="rId25"/>
    <p:sldId id="345" r:id="rId26"/>
    <p:sldId id="346" r:id="rId27"/>
    <p:sldId id="347" r:id="rId28"/>
    <p:sldId id="293" r:id="rId29"/>
    <p:sldId id="354" r:id="rId30"/>
    <p:sldId id="294" r:id="rId31"/>
    <p:sldId id="295" r:id="rId32"/>
    <p:sldId id="296" r:id="rId33"/>
    <p:sldId id="297" r:id="rId34"/>
    <p:sldId id="298" r:id="rId35"/>
    <p:sldId id="299" r:id="rId36"/>
    <p:sldId id="302" r:id="rId37"/>
    <p:sldId id="303" r:id="rId38"/>
    <p:sldId id="304" r:id="rId39"/>
    <p:sldId id="306" r:id="rId40"/>
    <p:sldId id="305" r:id="rId41"/>
    <p:sldId id="307" r:id="rId42"/>
    <p:sldId id="308" r:id="rId43"/>
    <p:sldId id="309" r:id="rId44"/>
    <p:sldId id="348" r:id="rId45"/>
    <p:sldId id="310" r:id="rId46"/>
    <p:sldId id="311" r:id="rId47"/>
    <p:sldId id="355" r:id="rId48"/>
    <p:sldId id="356" r:id="rId49"/>
    <p:sldId id="312" r:id="rId50"/>
    <p:sldId id="319" r:id="rId51"/>
    <p:sldId id="320" r:id="rId52"/>
    <p:sldId id="321" r:id="rId53"/>
    <p:sldId id="313" r:id="rId54"/>
    <p:sldId id="349" r:id="rId55"/>
    <p:sldId id="325" r:id="rId56"/>
    <p:sldId id="314" r:id="rId57"/>
    <p:sldId id="323" r:id="rId58"/>
    <p:sldId id="324" r:id="rId59"/>
    <p:sldId id="326" r:id="rId60"/>
    <p:sldId id="328" r:id="rId61"/>
    <p:sldId id="329" r:id="rId62"/>
    <p:sldId id="330" r:id="rId63"/>
    <p:sldId id="316" r:id="rId64"/>
    <p:sldId id="275" r:id="rId65"/>
    <p:sldId id="317" r:id="rId66"/>
    <p:sldId id="357" r:id="rId67"/>
    <p:sldId id="322" r:id="rId68"/>
    <p:sldId id="318" r:id="rId69"/>
  </p:sldIdLst>
  <p:sldSz cx="9144000" cy="6858000" type="screen4x3"/>
  <p:notesSz cx="7315200" cy="9601200"/>
  <p:custDataLst>
    <p:tags r:id="rId72"/>
  </p:custDataLst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66FF"/>
    <a:srgbClr val="66FF66"/>
    <a:srgbClr val="008000"/>
    <a:srgbClr val="FF00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67" autoAdjust="0"/>
    <p:restoredTop sz="78924" autoAdjust="0"/>
  </p:normalViewPr>
  <p:slideViewPr>
    <p:cSldViewPr>
      <p:cViewPr varScale="1">
        <p:scale>
          <a:sx n="85" d="100"/>
          <a:sy n="85" d="100"/>
        </p:scale>
        <p:origin x="152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992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2" Type="http://schemas.openxmlformats.org/officeDocument/2006/relationships/slide" Target="slides/slide31.xml"/><Relationship Id="rId1" Type="http://schemas.openxmlformats.org/officeDocument/2006/relationships/slide" Target="slides/slide29.xml"/><Relationship Id="rId5" Type="http://schemas.openxmlformats.org/officeDocument/2006/relationships/slide" Target="slides/slide36.xml"/><Relationship Id="rId4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07513FD-799C-41CB-873A-49A2CE17011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6022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0" tIns="48314" rIns="96630" bIns="48314" numCol="1" anchor="t" anchorCtr="0" compatLnSpc="1">
            <a:prstTxWarp prst="textNoShape">
              <a:avLst/>
            </a:prstTxWarp>
          </a:bodyPr>
          <a:lstStyle>
            <a:lvl1pPr defTabSz="96646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BDC050C-482D-422C-AAC7-40443392566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45163" y="0"/>
            <a:ext cx="15700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0" tIns="48314" rIns="96630" bIns="48314" numCol="1" anchor="t" anchorCtr="0" compatLnSpc="1">
            <a:prstTxWarp prst="textNoShape">
              <a:avLst/>
            </a:prstTxWarp>
          </a:bodyPr>
          <a:lstStyle>
            <a:lvl1pPr algn="r" defTabSz="96646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9061ABBE-037E-4DB6-A679-BE8E45A90FFC}" type="datetime3">
              <a:rPr lang="en-AU"/>
              <a:pPr>
                <a:defRPr/>
              </a:pPr>
              <a:t>6 March, 2019</a:t>
            </a:fld>
            <a:endParaRPr lang="en-AU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7B60EA1-09C6-4272-9C04-46C0DB5C544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56022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0" tIns="48314" rIns="96630" bIns="48314" numCol="1" anchor="b" anchorCtr="0" compatLnSpc="1">
            <a:prstTxWarp prst="textNoShape">
              <a:avLst/>
            </a:prstTxWarp>
          </a:bodyPr>
          <a:lstStyle>
            <a:lvl1pPr defTabSz="96646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3 — Arithmetic for Computers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23DFE05-77CE-4F49-B59C-20E8932BE28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45163" y="9121775"/>
            <a:ext cx="15700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0" tIns="48314" rIns="96630" bIns="48314" numCol="1" anchor="b" anchorCtr="0" compatLnSpc="1">
            <a:prstTxWarp prst="textNoShape">
              <a:avLst/>
            </a:prstTxWarp>
          </a:bodyPr>
          <a:lstStyle>
            <a:lvl1pPr algn="r" defTabSz="966467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C39FD4B-2ED5-46A2-8EC0-22969969575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1DF33D2-19DE-4B2E-AAAC-D96060A581F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0" tIns="48314" rIns="96630" bIns="48314" numCol="1" anchor="t" anchorCtr="0" compatLnSpc="1">
            <a:prstTxWarp prst="textNoShape">
              <a:avLst/>
            </a:prstTxWarp>
          </a:bodyPr>
          <a:lstStyle>
            <a:lvl1pPr defTabSz="96646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51A3EBB-DA2A-431F-B975-978748AF457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0" tIns="48314" rIns="96630" bIns="48314" numCol="1" anchor="t" anchorCtr="0" compatLnSpc="1">
            <a:prstTxWarp prst="textNoShape">
              <a:avLst/>
            </a:prstTxWarp>
          </a:bodyPr>
          <a:lstStyle>
            <a:lvl1pPr algn="r" defTabSz="96646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0EE230C-15BA-4014-A264-59B29CFFD42B}" type="datetime3">
              <a:rPr lang="en-AU"/>
              <a:pPr>
                <a:defRPr/>
              </a:pPr>
              <a:t>6 March, 2019</a:t>
            </a:fld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F48100F-3A19-44AF-8F47-EBF3F94788C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3DDE5C1D-EF2D-4D7A-AD8E-C61F5F5BE7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0" tIns="48314" rIns="96630" bIns="483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98AC7A33-FF74-4DB4-822E-BDB2BB8ACEF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0" tIns="48314" rIns="96630" bIns="48314" numCol="1" anchor="b" anchorCtr="0" compatLnSpc="1">
            <a:prstTxWarp prst="textNoShape">
              <a:avLst/>
            </a:prstTxWarp>
          </a:bodyPr>
          <a:lstStyle>
            <a:lvl1pPr defTabSz="96646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3 — Arithmetic for Computers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5AB0C9F0-F749-438D-A942-77822EA88D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0" tIns="48314" rIns="96630" bIns="48314" numCol="1" anchor="b" anchorCtr="0" compatLnSpc="1">
            <a:prstTxWarp prst="textNoShape">
              <a:avLst/>
            </a:prstTxWarp>
          </a:bodyPr>
          <a:lstStyle>
            <a:lvl1pPr algn="r" defTabSz="966467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CDA86B0-AC72-40E7-B272-9BFC996AE0A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73DA63AA-B650-4530-B490-1376782D356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3D2436-A9EA-4A36-99AF-DA9A9F75EE5E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AA4ACEF8-89A4-40B8-97A6-32D3363EA7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E1A73EF3-6B25-40BB-9D91-5F48E8996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C1DED9-AA8F-4AC7-8AEA-86E401E50C32}" type="slidenum">
              <a:rPr lang="en-AU" altLang="en-US" smtClean="0">
                <a:latin typeface="Times New Roman" panose="02020603050405020304" pitchFamily="18" charset="0"/>
              </a:rPr>
              <a:pPr/>
              <a:t>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89D5D6D0-2879-4FD7-8641-416C930A82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233F47C7-4FB0-4591-8DD1-191FB49566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10018328-B777-477F-B5BF-1978BD3ED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B6D8785-7EB2-4318-BECE-93987463E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2" name="Date Placeholder 4">
            <a:extLst>
              <a:ext uri="{FF2B5EF4-FFF2-40B4-BE49-F238E27FC236}">
                <a16:creationId xmlns:a16="http://schemas.microsoft.com/office/drawing/2014/main" id="{D5B30E10-4E07-4482-AE90-627DFC9C2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246225-5243-47F0-A45C-77C502F48164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2533" name="Footer Placeholder 5">
            <a:extLst>
              <a:ext uri="{FF2B5EF4-FFF2-40B4-BE49-F238E27FC236}">
                <a16:creationId xmlns:a16="http://schemas.microsoft.com/office/drawing/2014/main" id="{754300B1-B9CD-4C24-80A3-F95B9B680C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2534" name="Slide Number Placeholder 6">
            <a:extLst>
              <a:ext uri="{FF2B5EF4-FFF2-40B4-BE49-F238E27FC236}">
                <a16:creationId xmlns:a16="http://schemas.microsoft.com/office/drawing/2014/main" id="{8482D4CE-E1A3-4F19-9517-EC7D3DC59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054A04-3548-43D6-912B-462F747D72AA}" type="slidenum">
              <a:rPr lang="en-AU" altLang="en-US" smtClean="0">
                <a:latin typeface="Times New Roman" panose="02020603050405020304" pitchFamily="18" charset="0"/>
              </a:rPr>
              <a:pPr/>
              <a:t>10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81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10018328-B777-477F-B5BF-1978BD3ED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B6D8785-7EB2-4318-BECE-93987463E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2" name="Date Placeholder 4">
            <a:extLst>
              <a:ext uri="{FF2B5EF4-FFF2-40B4-BE49-F238E27FC236}">
                <a16:creationId xmlns:a16="http://schemas.microsoft.com/office/drawing/2014/main" id="{D5B30E10-4E07-4482-AE90-627DFC9C2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246225-5243-47F0-A45C-77C502F48164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2533" name="Footer Placeholder 5">
            <a:extLst>
              <a:ext uri="{FF2B5EF4-FFF2-40B4-BE49-F238E27FC236}">
                <a16:creationId xmlns:a16="http://schemas.microsoft.com/office/drawing/2014/main" id="{754300B1-B9CD-4C24-80A3-F95B9B680C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2534" name="Slide Number Placeholder 6">
            <a:extLst>
              <a:ext uri="{FF2B5EF4-FFF2-40B4-BE49-F238E27FC236}">
                <a16:creationId xmlns:a16="http://schemas.microsoft.com/office/drawing/2014/main" id="{8482D4CE-E1A3-4F19-9517-EC7D3DC59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054A04-3548-43D6-912B-462F747D72AA}" type="slidenum">
              <a:rPr lang="en-AU" altLang="en-US" smtClean="0">
                <a:latin typeface="Times New Roman" panose="02020603050405020304" pitchFamily="18" charset="0"/>
              </a:rPr>
              <a:pPr/>
              <a:t>11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78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F58038A4-DF26-4B43-90D3-825D4D7DAD5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20A892-1A08-4B99-A35F-BEA8C71010FE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6">
            <a:extLst>
              <a:ext uri="{FF2B5EF4-FFF2-40B4-BE49-F238E27FC236}">
                <a16:creationId xmlns:a16="http://schemas.microsoft.com/office/drawing/2014/main" id="{80A329C6-0B3B-4362-8743-B78FD9FD6A3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4580" name="Rectangle 7">
            <a:extLst>
              <a:ext uri="{FF2B5EF4-FFF2-40B4-BE49-F238E27FC236}">
                <a16:creationId xmlns:a16="http://schemas.microsoft.com/office/drawing/2014/main" id="{A797EFE5-E0AD-4B5D-A558-F31B5E88CD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9CE34F-BF49-427D-B0C4-91722E35B92C}" type="slidenum">
              <a:rPr lang="en-AU" altLang="en-US" smtClean="0">
                <a:latin typeface="Times New Roman" panose="02020603050405020304" pitchFamily="18" charset="0"/>
              </a:rPr>
              <a:pPr/>
              <a:t>12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4581" name="Rectangle 2">
            <a:extLst>
              <a:ext uri="{FF2B5EF4-FFF2-40B4-BE49-F238E27FC236}">
                <a16:creationId xmlns:a16="http://schemas.microsoft.com/office/drawing/2014/main" id="{33731B65-745E-4295-8E0D-D58E928B75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>
            <a:extLst>
              <a:ext uri="{FF2B5EF4-FFF2-40B4-BE49-F238E27FC236}">
                <a16:creationId xmlns:a16="http://schemas.microsoft.com/office/drawing/2014/main" id="{49D0EEB6-F9B7-4357-AF0D-CDC779D28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>
            <a:extLst>
              <a:ext uri="{FF2B5EF4-FFF2-40B4-BE49-F238E27FC236}">
                <a16:creationId xmlns:a16="http://schemas.microsoft.com/office/drawing/2014/main" id="{F4C143DD-62CF-490D-9CB9-EB78F9CDF26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5FA0EB-DA29-4EC1-8FCB-659B10CA8072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6">
            <a:extLst>
              <a:ext uri="{FF2B5EF4-FFF2-40B4-BE49-F238E27FC236}">
                <a16:creationId xmlns:a16="http://schemas.microsoft.com/office/drawing/2014/main" id="{6FFFD473-C4AD-4637-8887-0F6331712B0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6628" name="Rectangle 7">
            <a:extLst>
              <a:ext uri="{FF2B5EF4-FFF2-40B4-BE49-F238E27FC236}">
                <a16:creationId xmlns:a16="http://schemas.microsoft.com/office/drawing/2014/main" id="{2E86FAB2-B905-4345-9287-B346138B7B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A9C617-A623-4CF7-856B-BC1ACCB8453D}" type="slidenum">
              <a:rPr lang="en-AU" altLang="en-US" smtClean="0">
                <a:latin typeface="Times New Roman" panose="02020603050405020304" pitchFamily="18" charset="0"/>
              </a:rPr>
              <a:pPr/>
              <a:t>13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6629" name="Rectangle 2">
            <a:extLst>
              <a:ext uri="{FF2B5EF4-FFF2-40B4-BE49-F238E27FC236}">
                <a16:creationId xmlns:a16="http://schemas.microsoft.com/office/drawing/2014/main" id="{DB6C080A-3DA7-40FD-A607-B444869579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>
            <a:extLst>
              <a:ext uri="{FF2B5EF4-FFF2-40B4-BE49-F238E27FC236}">
                <a16:creationId xmlns:a16="http://schemas.microsoft.com/office/drawing/2014/main" id="{408141BF-3874-4409-9B7E-E6A383F57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9A20394A-500F-41F2-9866-5382ED4DF0F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15AEA5D-A002-4D40-A22E-C766E71D60A2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6">
            <a:extLst>
              <a:ext uri="{FF2B5EF4-FFF2-40B4-BE49-F238E27FC236}">
                <a16:creationId xmlns:a16="http://schemas.microsoft.com/office/drawing/2014/main" id="{A36AE2F6-90D3-484D-A4E8-68C5206029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36868" name="Rectangle 7">
            <a:extLst>
              <a:ext uri="{FF2B5EF4-FFF2-40B4-BE49-F238E27FC236}">
                <a16:creationId xmlns:a16="http://schemas.microsoft.com/office/drawing/2014/main" id="{95801D37-205E-4155-BCB8-C815E69076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C21441-961E-47A2-B9EE-5BD5A0325CA0}" type="slidenum">
              <a:rPr lang="en-AU" altLang="en-US" smtClean="0">
                <a:latin typeface="Times New Roman" panose="02020603050405020304" pitchFamily="18" charset="0"/>
              </a:rPr>
              <a:pPr/>
              <a:t>14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36869" name="Rectangle 2">
            <a:extLst>
              <a:ext uri="{FF2B5EF4-FFF2-40B4-BE49-F238E27FC236}">
                <a16:creationId xmlns:a16="http://schemas.microsoft.com/office/drawing/2014/main" id="{E6CB26FA-BCBE-42CE-BB08-F8437ADB90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70" name="Rectangle 3">
            <a:extLst>
              <a:ext uri="{FF2B5EF4-FFF2-40B4-BE49-F238E27FC236}">
                <a16:creationId xmlns:a16="http://schemas.microsoft.com/office/drawing/2014/main" id="{61A31365-B020-49EA-807E-383D0934C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Note: for length-theory of the multiplier, check with decimal 99 x 99 = 9801,</a:t>
            </a:r>
          </a:p>
          <a:p>
            <a:r>
              <a:rPr lang="en-US" altLang="en-US"/>
              <a:t>Or for Hex, FF x FF =FE01.</a:t>
            </a:r>
          </a:p>
          <a:p>
            <a:r>
              <a:rPr lang="en-US" altLang="en-US"/>
              <a:t>Or, binary 1011 x 1101 = (11 x 13 in decimal) = 1000 1111 (143 in decimal)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C1557E7E-2A28-441B-804C-32D185576E1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C108BD-F7CC-4B35-9B14-78949A10BEA8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6">
            <a:extLst>
              <a:ext uri="{FF2B5EF4-FFF2-40B4-BE49-F238E27FC236}">
                <a16:creationId xmlns:a16="http://schemas.microsoft.com/office/drawing/2014/main" id="{EF845A57-80D6-4B66-9269-ADDC722D3A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38916" name="Rectangle 7">
            <a:extLst>
              <a:ext uri="{FF2B5EF4-FFF2-40B4-BE49-F238E27FC236}">
                <a16:creationId xmlns:a16="http://schemas.microsoft.com/office/drawing/2014/main" id="{41EF47E6-94E7-454C-A9FB-553775E3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CDC277-3799-47A9-B42C-5A0915130BF8}" type="slidenum">
              <a:rPr lang="en-AU" altLang="en-US" smtClean="0">
                <a:latin typeface="Times New Roman" panose="02020603050405020304" pitchFamily="18" charset="0"/>
              </a:rPr>
              <a:pPr/>
              <a:t>15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38917" name="Rectangle 2">
            <a:extLst>
              <a:ext uri="{FF2B5EF4-FFF2-40B4-BE49-F238E27FC236}">
                <a16:creationId xmlns:a16="http://schemas.microsoft.com/office/drawing/2014/main" id="{ABEDB3F7-3E26-4C23-983C-12DFA187B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8" name="Rectangle 3">
            <a:extLst>
              <a:ext uri="{FF2B5EF4-FFF2-40B4-BE49-F238E27FC236}">
                <a16:creationId xmlns:a16="http://schemas.microsoft.com/office/drawing/2014/main" id="{B0832903-6ECB-40B9-82B9-86963DC28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7DDC8389-C343-4009-968F-43556791B84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E82607-84FD-4180-94F8-02FB52A16504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6">
            <a:extLst>
              <a:ext uri="{FF2B5EF4-FFF2-40B4-BE49-F238E27FC236}">
                <a16:creationId xmlns:a16="http://schemas.microsoft.com/office/drawing/2014/main" id="{A529222D-6425-41E9-94CA-BBB81010D18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47108" name="Rectangle 7">
            <a:extLst>
              <a:ext uri="{FF2B5EF4-FFF2-40B4-BE49-F238E27FC236}">
                <a16:creationId xmlns:a16="http://schemas.microsoft.com/office/drawing/2014/main" id="{F364AD86-1243-489E-B344-9F8EE8520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420E8F-55AA-4AF6-BBC1-2A8FD3C61818}" type="slidenum">
              <a:rPr lang="en-AU" altLang="en-US" smtClean="0">
                <a:latin typeface="Times New Roman" panose="02020603050405020304" pitchFamily="18" charset="0"/>
              </a:rPr>
              <a:pPr/>
              <a:t>16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47109" name="Rectangle 2">
            <a:extLst>
              <a:ext uri="{FF2B5EF4-FFF2-40B4-BE49-F238E27FC236}">
                <a16:creationId xmlns:a16="http://schemas.microsoft.com/office/drawing/2014/main" id="{0145232D-5B65-49A0-AE02-DDCA554AF5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0" name="Rectangle 3">
            <a:extLst>
              <a:ext uri="{FF2B5EF4-FFF2-40B4-BE49-F238E27FC236}">
                <a16:creationId xmlns:a16="http://schemas.microsoft.com/office/drawing/2014/main" id="{5D92A8CC-01F1-4A5C-83F1-FBD58A4231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>
            <a:extLst>
              <a:ext uri="{FF2B5EF4-FFF2-40B4-BE49-F238E27FC236}">
                <a16:creationId xmlns:a16="http://schemas.microsoft.com/office/drawing/2014/main" id="{05119F43-5376-4C4E-A958-E3372A9D5E1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661EE3-2DD4-4496-8832-4CEFDF4B0F5A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6">
            <a:extLst>
              <a:ext uri="{FF2B5EF4-FFF2-40B4-BE49-F238E27FC236}">
                <a16:creationId xmlns:a16="http://schemas.microsoft.com/office/drawing/2014/main" id="{9B323514-E003-473A-BDE8-22D0E03F48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45060" name="Rectangle 7">
            <a:extLst>
              <a:ext uri="{FF2B5EF4-FFF2-40B4-BE49-F238E27FC236}">
                <a16:creationId xmlns:a16="http://schemas.microsoft.com/office/drawing/2014/main" id="{34267E90-A1CF-4F0C-AFE3-F270433A55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4B5440-DDA1-4CDC-8623-7B4BAFF4B25C}" type="slidenum">
              <a:rPr lang="en-AU" altLang="en-US" smtClean="0">
                <a:latin typeface="Times New Roman" panose="02020603050405020304" pitchFamily="18" charset="0"/>
              </a:rPr>
              <a:pPr/>
              <a:t>17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45061" name="Rectangle 2">
            <a:extLst>
              <a:ext uri="{FF2B5EF4-FFF2-40B4-BE49-F238E27FC236}">
                <a16:creationId xmlns:a16="http://schemas.microsoft.com/office/drawing/2014/main" id="{BA6AAA07-DA33-4545-95D6-402F49ED76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2" name="Rectangle 3">
            <a:extLst>
              <a:ext uri="{FF2B5EF4-FFF2-40B4-BE49-F238E27FC236}">
                <a16:creationId xmlns:a16="http://schemas.microsoft.com/office/drawing/2014/main" id="{EE207424-93AB-4ACF-849C-75A430269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E97B29D4-9135-49AC-A1CF-A292A61E3B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1D99AC-FA9D-4289-B3EA-4FF30EC522B8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6">
            <a:extLst>
              <a:ext uri="{FF2B5EF4-FFF2-40B4-BE49-F238E27FC236}">
                <a16:creationId xmlns:a16="http://schemas.microsoft.com/office/drawing/2014/main" id="{E21AE439-64E3-4769-B8BE-6031A0E9CA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49156" name="Rectangle 7">
            <a:extLst>
              <a:ext uri="{FF2B5EF4-FFF2-40B4-BE49-F238E27FC236}">
                <a16:creationId xmlns:a16="http://schemas.microsoft.com/office/drawing/2014/main" id="{3201AB0B-54A6-44CC-80F3-8DFE28ADA1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207C6B-EBEA-43F5-BE0F-9CC934940FA8}" type="slidenum">
              <a:rPr lang="en-AU" altLang="en-US" smtClean="0">
                <a:latin typeface="Times New Roman" panose="02020603050405020304" pitchFamily="18" charset="0"/>
              </a:rPr>
              <a:pPr/>
              <a:t>18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49157" name="Rectangle 2">
            <a:extLst>
              <a:ext uri="{FF2B5EF4-FFF2-40B4-BE49-F238E27FC236}">
                <a16:creationId xmlns:a16="http://schemas.microsoft.com/office/drawing/2014/main" id="{6FA1D3BF-F419-4C7F-915C-39FCE9DA3E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8" name="Rectangle 3">
            <a:extLst>
              <a:ext uri="{FF2B5EF4-FFF2-40B4-BE49-F238E27FC236}">
                <a16:creationId xmlns:a16="http://schemas.microsoft.com/office/drawing/2014/main" id="{BCD05218-05CF-4962-A581-2FFECE8B70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:a16="http://schemas.microsoft.com/office/drawing/2014/main" id="{33E7EB48-F08B-4653-98CC-AB4F5843777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E27EB4-1F2B-4E3D-8CED-DDBA4FE3522B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6">
            <a:extLst>
              <a:ext uri="{FF2B5EF4-FFF2-40B4-BE49-F238E27FC236}">
                <a16:creationId xmlns:a16="http://schemas.microsoft.com/office/drawing/2014/main" id="{7A9996F2-D112-4EAF-AE08-2242FE2C586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51204" name="Rectangle 7">
            <a:extLst>
              <a:ext uri="{FF2B5EF4-FFF2-40B4-BE49-F238E27FC236}">
                <a16:creationId xmlns:a16="http://schemas.microsoft.com/office/drawing/2014/main" id="{2AF63641-897B-4672-815C-54F5C96304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3FA6B0-D389-456D-B144-35F707E934FA}" type="slidenum">
              <a:rPr lang="en-AU" altLang="en-US" smtClean="0">
                <a:latin typeface="Times New Roman" panose="02020603050405020304" pitchFamily="18" charset="0"/>
              </a:rPr>
              <a:pPr/>
              <a:t>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AC691418-7A81-4DE7-8ACD-03B7A2EB31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>
            <a:extLst>
              <a:ext uri="{FF2B5EF4-FFF2-40B4-BE49-F238E27FC236}">
                <a16:creationId xmlns:a16="http://schemas.microsoft.com/office/drawing/2014/main" id="{9810E0E9-6E95-45D8-9CA2-FD5BA3D684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>
            <a:extLst>
              <a:ext uri="{FF2B5EF4-FFF2-40B4-BE49-F238E27FC236}">
                <a16:creationId xmlns:a16="http://schemas.microsoft.com/office/drawing/2014/main" id="{A649736D-CFCF-4BF1-92A4-37B78077CB8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62A949-791A-4FE6-AB65-04B74DCE22E0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6">
            <a:extLst>
              <a:ext uri="{FF2B5EF4-FFF2-40B4-BE49-F238E27FC236}">
                <a16:creationId xmlns:a16="http://schemas.microsoft.com/office/drawing/2014/main" id="{DD4D96CC-72B7-404F-8932-D749BEA4DC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8196" name="Rectangle 7">
            <a:extLst>
              <a:ext uri="{FF2B5EF4-FFF2-40B4-BE49-F238E27FC236}">
                <a16:creationId xmlns:a16="http://schemas.microsoft.com/office/drawing/2014/main" id="{D92D7696-71A6-4081-B633-32E9C9160F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222313-E2F6-49CB-87C7-1E5879516326}" type="slidenum">
              <a:rPr lang="en-AU" altLang="en-US" smtClean="0">
                <a:latin typeface="Times New Roman" panose="02020603050405020304" pitchFamily="18" charset="0"/>
              </a:rPr>
              <a:pPr/>
              <a:t>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8B840EAF-8EAA-45B2-B4C2-626817E8F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3F737CAA-28FA-47E3-9B8A-CDD535E6A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BE9C8335-4C72-4A28-BDA4-57BE7E1EA75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7D3F77-A892-433F-AC56-D4F2E76F3777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53251" name="Rectangle 6">
            <a:extLst>
              <a:ext uri="{FF2B5EF4-FFF2-40B4-BE49-F238E27FC236}">
                <a16:creationId xmlns:a16="http://schemas.microsoft.com/office/drawing/2014/main" id="{D36B24B9-98DA-4F97-AC46-B1098C1AC1C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53252" name="Rectangle 7">
            <a:extLst>
              <a:ext uri="{FF2B5EF4-FFF2-40B4-BE49-F238E27FC236}">
                <a16:creationId xmlns:a16="http://schemas.microsoft.com/office/drawing/2014/main" id="{1F8F713A-F8DF-4DA9-BC3C-0D3903A70F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8C3F80-ED5D-477B-9FAE-FBC6E1422EF6}" type="slidenum">
              <a:rPr lang="en-AU" altLang="en-US" smtClean="0">
                <a:latin typeface="Times New Roman" panose="02020603050405020304" pitchFamily="18" charset="0"/>
              </a:rPr>
              <a:pPr/>
              <a:t>20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53253" name="Rectangle 2">
            <a:extLst>
              <a:ext uri="{FF2B5EF4-FFF2-40B4-BE49-F238E27FC236}">
                <a16:creationId xmlns:a16="http://schemas.microsoft.com/office/drawing/2014/main" id="{FADA3D74-83D6-452A-BFE4-35E8113FB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4" name="Rectangle 3">
            <a:extLst>
              <a:ext uri="{FF2B5EF4-FFF2-40B4-BE49-F238E27FC236}">
                <a16:creationId xmlns:a16="http://schemas.microsoft.com/office/drawing/2014/main" id="{69E64161-C58F-465E-ABFC-BA9CBAF55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>
            <a:extLst>
              <a:ext uri="{FF2B5EF4-FFF2-40B4-BE49-F238E27FC236}">
                <a16:creationId xmlns:a16="http://schemas.microsoft.com/office/drawing/2014/main" id="{E5DF5CC2-2B76-4EA5-893D-67248ABF9A3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CF5146-DF4E-426A-B113-F27F0D122D5F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57347" name="Rectangle 6">
            <a:extLst>
              <a:ext uri="{FF2B5EF4-FFF2-40B4-BE49-F238E27FC236}">
                <a16:creationId xmlns:a16="http://schemas.microsoft.com/office/drawing/2014/main" id="{CCE3E87D-5FE8-439E-BC89-C8E371B601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57348" name="Rectangle 7">
            <a:extLst>
              <a:ext uri="{FF2B5EF4-FFF2-40B4-BE49-F238E27FC236}">
                <a16:creationId xmlns:a16="http://schemas.microsoft.com/office/drawing/2014/main" id="{1FF6D703-5116-4F60-B6E4-870C25A438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7143BC-325B-4621-A065-3201032F5EB6}" type="slidenum">
              <a:rPr lang="en-AU" altLang="en-US" smtClean="0">
                <a:latin typeface="Times New Roman" panose="02020603050405020304" pitchFamily="18" charset="0"/>
              </a:rPr>
              <a:pPr/>
              <a:t>21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57349" name="Rectangle 2">
            <a:extLst>
              <a:ext uri="{FF2B5EF4-FFF2-40B4-BE49-F238E27FC236}">
                <a16:creationId xmlns:a16="http://schemas.microsoft.com/office/drawing/2014/main" id="{E0FDEDB9-96CB-4F6B-8B3E-49B867AC47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0" name="Rectangle 3">
            <a:extLst>
              <a:ext uri="{FF2B5EF4-FFF2-40B4-BE49-F238E27FC236}">
                <a16:creationId xmlns:a16="http://schemas.microsoft.com/office/drawing/2014/main" id="{32173365-1F21-47B6-A5A0-14C649BC9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B4D1FFB8-3FE3-45D2-A659-0C6DC95D16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86F6FF-4ADE-4644-8BD2-B1DC71EC27A0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6">
            <a:extLst>
              <a:ext uri="{FF2B5EF4-FFF2-40B4-BE49-F238E27FC236}">
                <a16:creationId xmlns:a16="http://schemas.microsoft.com/office/drawing/2014/main" id="{F769C955-7B4A-45F3-BB27-F57EF4F063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61444" name="Rectangle 7">
            <a:extLst>
              <a:ext uri="{FF2B5EF4-FFF2-40B4-BE49-F238E27FC236}">
                <a16:creationId xmlns:a16="http://schemas.microsoft.com/office/drawing/2014/main" id="{CF554F38-5E3F-4ECC-989D-7DD6B6E4B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57F7EC-8AA6-4237-9C33-DD37D72AD382}" type="slidenum">
              <a:rPr lang="en-AU" altLang="en-US" smtClean="0">
                <a:latin typeface="Times New Roman" panose="02020603050405020304" pitchFamily="18" charset="0"/>
              </a:rPr>
              <a:pPr/>
              <a:t>22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61445" name="Rectangle 2">
            <a:extLst>
              <a:ext uri="{FF2B5EF4-FFF2-40B4-BE49-F238E27FC236}">
                <a16:creationId xmlns:a16="http://schemas.microsoft.com/office/drawing/2014/main" id="{79D6081B-D493-486D-B9E1-2CEE8D0723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6" name="Rectangle 3">
            <a:extLst>
              <a:ext uri="{FF2B5EF4-FFF2-40B4-BE49-F238E27FC236}">
                <a16:creationId xmlns:a16="http://schemas.microsoft.com/office/drawing/2014/main" id="{921D586E-F4C5-4714-A422-1925EBD3C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A4280DF1-4F49-4C61-8E40-C8DCE4C36B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4D80DF40-3C09-452B-A3AD-C78364120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Date Placeholder 4">
            <a:extLst>
              <a:ext uri="{FF2B5EF4-FFF2-40B4-BE49-F238E27FC236}">
                <a16:creationId xmlns:a16="http://schemas.microsoft.com/office/drawing/2014/main" id="{56DF5977-201D-4AE9-B341-E54C7D18ED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69B8C6-4ACC-454C-9A58-0CCCBD78214E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63493" name="Footer Placeholder 5">
            <a:extLst>
              <a:ext uri="{FF2B5EF4-FFF2-40B4-BE49-F238E27FC236}">
                <a16:creationId xmlns:a16="http://schemas.microsoft.com/office/drawing/2014/main" id="{9226B7D3-BFC4-4C7B-B1BA-8383F1573B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63494" name="Slide Number Placeholder 6">
            <a:extLst>
              <a:ext uri="{FF2B5EF4-FFF2-40B4-BE49-F238E27FC236}">
                <a16:creationId xmlns:a16="http://schemas.microsoft.com/office/drawing/2014/main" id="{5B89858D-3720-46A1-AE32-C82C88D37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A895E4-3AAF-4CDB-B3F6-0718B74C35F8}" type="slidenum">
              <a:rPr lang="en-AU" altLang="en-US" smtClean="0">
                <a:latin typeface="Times New Roman" panose="02020603050405020304" pitchFamily="18" charset="0"/>
              </a:rPr>
              <a:pPr/>
              <a:t>23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AD3C7295-5867-4812-88F8-C31C4C291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39CA2688-C0D1-4E0B-A51C-FAA5A9DCF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5540" name="Date Placeholder 4">
            <a:extLst>
              <a:ext uri="{FF2B5EF4-FFF2-40B4-BE49-F238E27FC236}">
                <a16:creationId xmlns:a16="http://schemas.microsoft.com/office/drawing/2014/main" id="{C8AE7B9C-D8A9-4126-B3A1-C718373F8D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AD8E45-C72A-44C7-A88E-FB53C40F14E2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65541" name="Footer Placeholder 5">
            <a:extLst>
              <a:ext uri="{FF2B5EF4-FFF2-40B4-BE49-F238E27FC236}">
                <a16:creationId xmlns:a16="http://schemas.microsoft.com/office/drawing/2014/main" id="{F7B84446-BDC2-466F-B769-44C2C9B4C2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65542" name="Slide Number Placeholder 6">
            <a:extLst>
              <a:ext uri="{FF2B5EF4-FFF2-40B4-BE49-F238E27FC236}">
                <a16:creationId xmlns:a16="http://schemas.microsoft.com/office/drawing/2014/main" id="{5AB5976F-8B88-465A-8B65-F7A432AD2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F4A8AD-4A6D-4B1F-A5A1-C64721A0E84A}" type="slidenum">
              <a:rPr lang="en-AU" altLang="en-US" smtClean="0">
                <a:latin typeface="Times New Roman" panose="02020603050405020304" pitchFamily="18" charset="0"/>
              </a:rPr>
              <a:pPr/>
              <a:t>24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F42463E7-2A69-49B3-A4B4-F4EECE9C8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84237C93-4665-4E92-8F91-7A16B254A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7588" name="Date Placeholder 4">
            <a:extLst>
              <a:ext uri="{FF2B5EF4-FFF2-40B4-BE49-F238E27FC236}">
                <a16:creationId xmlns:a16="http://schemas.microsoft.com/office/drawing/2014/main" id="{87E97E71-F662-4B96-8BF4-B4D4F4FBB3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F318BD-9F8C-47D5-9D7E-A04C5A934C96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67589" name="Footer Placeholder 5">
            <a:extLst>
              <a:ext uri="{FF2B5EF4-FFF2-40B4-BE49-F238E27FC236}">
                <a16:creationId xmlns:a16="http://schemas.microsoft.com/office/drawing/2014/main" id="{FDD30F34-8724-4B21-9D1B-19AC7C7B9F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67590" name="Slide Number Placeholder 6">
            <a:extLst>
              <a:ext uri="{FF2B5EF4-FFF2-40B4-BE49-F238E27FC236}">
                <a16:creationId xmlns:a16="http://schemas.microsoft.com/office/drawing/2014/main" id="{E4AEE503-F17F-46A1-AA84-FE0DA1D6E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DE79DA-B06E-45C3-88CE-1352AAF5B641}" type="slidenum">
              <a:rPr lang="en-AU" altLang="en-US" smtClean="0">
                <a:latin typeface="Times New Roman" panose="02020603050405020304" pitchFamily="18" charset="0"/>
              </a:rPr>
              <a:pPr/>
              <a:t>25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7748A56C-B27E-4B73-A45C-3477254F6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73CE7112-8131-4A51-8423-9938A566E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9636" name="Date Placeholder 4">
            <a:extLst>
              <a:ext uri="{FF2B5EF4-FFF2-40B4-BE49-F238E27FC236}">
                <a16:creationId xmlns:a16="http://schemas.microsoft.com/office/drawing/2014/main" id="{A75554C4-F53D-40C3-8085-5168664AF4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C4446A-D6F8-41C4-84E0-9F3B7237AB4D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69637" name="Footer Placeholder 5">
            <a:extLst>
              <a:ext uri="{FF2B5EF4-FFF2-40B4-BE49-F238E27FC236}">
                <a16:creationId xmlns:a16="http://schemas.microsoft.com/office/drawing/2014/main" id="{4F2B5468-7CF0-462E-B613-67F4D8A12F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69638" name="Slide Number Placeholder 6">
            <a:extLst>
              <a:ext uri="{FF2B5EF4-FFF2-40B4-BE49-F238E27FC236}">
                <a16:creationId xmlns:a16="http://schemas.microsoft.com/office/drawing/2014/main" id="{ECA37722-2511-45DC-912E-0B20E2BDE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4140EB-4EE2-4D0E-9870-4A795A5C2489}" type="slidenum">
              <a:rPr lang="en-AU" altLang="en-US" smtClean="0">
                <a:latin typeface="Times New Roman" panose="02020603050405020304" pitchFamily="18" charset="0"/>
              </a:rPr>
              <a:pPr/>
              <a:t>26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2EE407C0-3F47-47B5-9D31-208BC2EC28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2BB10AA8-E2AB-4402-B840-CF19E23C6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684" name="Date Placeholder 4">
            <a:extLst>
              <a:ext uri="{FF2B5EF4-FFF2-40B4-BE49-F238E27FC236}">
                <a16:creationId xmlns:a16="http://schemas.microsoft.com/office/drawing/2014/main" id="{F83AFF4A-F442-4103-9EC3-6154067347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9FBF5D-9513-449F-B941-465AE18AC625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1685" name="Footer Placeholder 5">
            <a:extLst>
              <a:ext uri="{FF2B5EF4-FFF2-40B4-BE49-F238E27FC236}">
                <a16:creationId xmlns:a16="http://schemas.microsoft.com/office/drawing/2014/main" id="{E7C0F332-749C-42BD-8EE5-E75B12CDCD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71686" name="Slide Number Placeholder 6">
            <a:extLst>
              <a:ext uri="{FF2B5EF4-FFF2-40B4-BE49-F238E27FC236}">
                <a16:creationId xmlns:a16="http://schemas.microsoft.com/office/drawing/2014/main" id="{F6DB5721-DD03-408E-86C6-543BF3FDF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2EACF7-5AE5-4E94-81CF-2CF53E0538EB}" type="slidenum">
              <a:rPr lang="en-AU" altLang="en-US" smtClean="0">
                <a:latin typeface="Times New Roman" panose="02020603050405020304" pitchFamily="18" charset="0"/>
              </a:rPr>
              <a:pPr/>
              <a:t>27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>
            <a:extLst>
              <a:ext uri="{FF2B5EF4-FFF2-40B4-BE49-F238E27FC236}">
                <a16:creationId xmlns:a16="http://schemas.microsoft.com/office/drawing/2014/main" id="{0ED7AE4E-01C5-40B0-89C8-59F1520DFBB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A849F3-3B9E-4352-9117-AE47D369A00B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6">
            <a:extLst>
              <a:ext uri="{FF2B5EF4-FFF2-40B4-BE49-F238E27FC236}">
                <a16:creationId xmlns:a16="http://schemas.microsoft.com/office/drawing/2014/main" id="{2CAC0737-E448-4D71-942D-19840EE7014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73732" name="Rectangle 7">
            <a:extLst>
              <a:ext uri="{FF2B5EF4-FFF2-40B4-BE49-F238E27FC236}">
                <a16:creationId xmlns:a16="http://schemas.microsoft.com/office/drawing/2014/main" id="{D20BF367-801C-496F-B854-C5D67C9D0B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66715E-EE11-48FB-8D6C-3A1C093C821D}" type="slidenum">
              <a:rPr lang="en-AU" altLang="en-US" smtClean="0">
                <a:latin typeface="Times New Roman" panose="02020603050405020304" pitchFamily="18" charset="0"/>
              </a:rPr>
              <a:pPr/>
              <a:t>28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3733" name="Rectangle 2">
            <a:extLst>
              <a:ext uri="{FF2B5EF4-FFF2-40B4-BE49-F238E27FC236}">
                <a16:creationId xmlns:a16="http://schemas.microsoft.com/office/drawing/2014/main" id="{A7B770C5-6409-45F9-B7F5-6EB22125B9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4" name="Rectangle 3">
            <a:extLst>
              <a:ext uri="{FF2B5EF4-FFF2-40B4-BE49-F238E27FC236}">
                <a16:creationId xmlns:a16="http://schemas.microsoft.com/office/drawing/2014/main" id="{48D5A258-7FDA-4A02-90DF-C96B013CA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>
            <a:extLst>
              <a:ext uri="{FF2B5EF4-FFF2-40B4-BE49-F238E27FC236}">
                <a16:creationId xmlns:a16="http://schemas.microsoft.com/office/drawing/2014/main" id="{B3E0D583-3FC9-4379-A346-611E343CB2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067F4D-AAC9-423F-ABAC-E2B79B4CE3ED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6">
            <a:extLst>
              <a:ext uri="{FF2B5EF4-FFF2-40B4-BE49-F238E27FC236}">
                <a16:creationId xmlns:a16="http://schemas.microsoft.com/office/drawing/2014/main" id="{530C7657-A365-4A9B-85B6-804FDF9F109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77828" name="Rectangle 7">
            <a:extLst>
              <a:ext uri="{FF2B5EF4-FFF2-40B4-BE49-F238E27FC236}">
                <a16:creationId xmlns:a16="http://schemas.microsoft.com/office/drawing/2014/main" id="{D2A26212-9564-43F7-BEEF-47AF6E9A0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6E5D29-E9E6-445C-BEF8-3B666AC62A09}" type="slidenum">
              <a:rPr lang="en-AU" altLang="en-US" smtClean="0">
                <a:latin typeface="Times New Roman" panose="02020603050405020304" pitchFamily="18" charset="0"/>
              </a:rPr>
              <a:pPr/>
              <a:t>29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7829" name="Rectangle 2">
            <a:extLst>
              <a:ext uri="{FF2B5EF4-FFF2-40B4-BE49-F238E27FC236}">
                <a16:creationId xmlns:a16="http://schemas.microsoft.com/office/drawing/2014/main" id="{14A764C2-DD9B-4B3B-82AC-D4075FCB1D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0" name="Rectangle 3">
            <a:extLst>
              <a:ext uri="{FF2B5EF4-FFF2-40B4-BE49-F238E27FC236}">
                <a16:creationId xmlns:a16="http://schemas.microsoft.com/office/drawing/2014/main" id="{58F04152-DFEF-4625-8F60-50E175FC2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0252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>
            <a:extLst>
              <a:ext uri="{FF2B5EF4-FFF2-40B4-BE49-F238E27FC236}">
                <a16:creationId xmlns:a16="http://schemas.microsoft.com/office/drawing/2014/main" id="{C0BB5A94-2283-46B7-9854-A51C7262876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DA1951-4C70-43FC-83D3-2DF38E035FEC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6">
            <a:extLst>
              <a:ext uri="{FF2B5EF4-FFF2-40B4-BE49-F238E27FC236}">
                <a16:creationId xmlns:a16="http://schemas.microsoft.com/office/drawing/2014/main" id="{AEE655F7-005F-436D-A057-A1A3CD6BA0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0244" name="Rectangle 7">
            <a:extLst>
              <a:ext uri="{FF2B5EF4-FFF2-40B4-BE49-F238E27FC236}">
                <a16:creationId xmlns:a16="http://schemas.microsoft.com/office/drawing/2014/main" id="{8E1098B3-25D2-4D95-A572-497CCD8293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868D58-2F18-432B-9400-4A1381A418F6}" type="slidenum">
              <a:rPr lang="en-AU" altLang="en-US" smtClean="0">
                <a:latin typeface="Times New Roman" panose="02020603050405020304" pitchFamily="18" charset="0"/>
              </a:rPr>
              <a:pPr/>
              <a:t>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245" name="Rectangle 2">
            <a:extLst>
              <a:ext uri="{FF2B5EF4-FFF2-40B4-BE49-F238E27FC236}">
                <a16:creationId xmlns:a16="http://schemas.microsoft.com/office/drawing/2014/main" id="{EE87168D-E489-4D88-92A8-03124E8CA6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6" name="Rectangle 3">
            <a:extLst>
              <a:ext uri="{FF2B5EF4-FFF2-40B4-BE49-F238E27FC236}">
                <a16:creationId xmlns:a16="http://schemas.microsoft.com/office/drawing/2014/main" id="{2005011A-3D6A-45D0-8609-30AADC298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>
            <a:extLst>
              <a:ext uri="{FF2B5EF4-FFF2-40B4-BE49-F238E27FC236}">
                <a16:creationId xmlns:a16="http://schemas.microsoft.com/office/drawing/2014/main" id="{4EF1E546-0809-4D24-8761-467D82603C7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5B19CA-5D35-418B-97D0-FA5D4EFA7A6A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6">
            <a:extLst>
              <a:ext uri="{FF2B5EF4-FFF2-40B4-BE49-F238E27FC236}">
                <a16:creationId xmlns:a16="http://schemas.microsoft.com/office/drawing/2014/main" id="{7D57BEB4-75E7-4F67-B2D2-953F0D56DE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75780" name="Rectangle 7">
            <a:extLst>
              <a:ext uri="{FF2B5EF4-FFF2-40B4-BE49-F238E27FC236}">
                <a16:creationId xmlns:a16="http://schemas.microsoft.com/office/drawing/2014/main" id="{9C26B893-242B-4A60-94B8-E89331CF37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D63BD4-09A9-4274-85E0-62FD40939E54}" type="slidenum">
              <a:rPr lang="en-AU" altLang="en-US" smtClean="0">
                <a:latin typeface="Times New Roman" panose="02020603050405020304" pitchFamily="18" charset="0"/>
              </a:rPr>
              <a:pPr/>
              <a:t>30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5781" name="Rectangle 2">
            <a:extLst>
              <a:ext uri="{FF2B5EF4-FFF2-40B4-BE49-F238E27FC236}">
                <a16:creationId xmlns:a16="http://schemas.microsoft.com/office/drawing/2014/main" id="{6FFA509D-1FB3-4ACA-9FBE-815262853E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2" name="Rectangle 3">
            <a:extLst>
              <a:ext uri="{FF2B5EF4-FFF2-40B4-BE49-F238E27FC236}">
                <a16:creationId xmlns:a16="http://schemas.microsoft.com/office/drawing/2014/main" id="{E4C900DC-DD5B-43EA-9CC3-2FCE8D977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>
            <a:extLst>
              <a:ext uri="{FF2B5EF4-FFF2-40B4-BE49-F238E27FC236}">
                <a16:creationId xmlns:a16="http://schemas.microsoft.com/office/drawing/2014/main" id="{B3E0D583-3FC9-4379-A346-611E343CB2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067F4D-AAC9-423F-ABAC-E2B79B4CE3ED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6">
            <a:extLst>
              <a:ext uri="{FF2B5EF4-FFF2-40B4-BE49-F238E27FC236}">
                <a16:creationId xmlns:a16="http://schemas.microsoft.com/office/drawing/2014/main" id="{530C7657-A365-4A9B-85B6-804FDF9F109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77828" name="Rectangle 7">
            <a:extLst>
              <a:ext uri="{FF2B5EF4-FFF2-40B4-BE49-F238E27FC236}">
                <a16:creationId xmlns:a16="http://schemas.microsoft.com/office/drawing/2014/main" id="{D2A26212-9564-43F7-BEEF-47AF6E9A0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6E5D29-E9E6-445C-BEF8-3B666AC62A09}" type="slidenum">
              <a:rPr lang="en-AU" altLang="en-US" smtClean="0">
                <a:latin typeface="Times New Roman" panose="02020603050405020304" pitchFamily="18" charset="0"/>
              </a:rPr>
              <a:pPr/>
              <a:t>31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7829" name="Rectangle 2">
            <a:extLst>
              <a:ext uri="{FF2B5EF4-FFF2-40B4-BE49-F238E27FC236}">
                <a16:creationId xmlns:a16="http://schemas.microsoft.com/office/drawing/2014/main" id="{14A764C2-DD9B-4B3B-82AC-D4075FCB1D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0" name="Rectangle 3">
            <a:extLst>
              <a:ext uri="{FF2B5EF4-FFF2-40B4-BE49-F238E27FC236}">
                <a16:creationId xmlns:a16="http://schemas.microsoft.com/office/drawing/2014/main" id="{58F04152-DFEF-4625-8F60-50E175FC2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D44CDFF5-D803-403A-91A6-8A28C0BA8F5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43501A-7398-4C86-B6D8-C4C94E205372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86019" name="Rectangle 6">
            <a:extLst>
              <a:ext uri="{FF2B5EF4-FFF2-40B4-BE49-F238E27FC236}">
                <a16:creationId xmlns:a16="http://schemas.microsoft.com/office/drawing/2014/main" id="{103E870B-2BCC-4406-AED0-950FE7A888E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86020" name="Rectangle 7">
            <a:extLst>
              <a:ext uri="{FF2B5EF4-FFF2-40B4-BE49-F238E27FC236}">
                <a16:creationId xmlns:a16="http://schemas.microsoft.com/office/drawing/2014/main" id="{D2735B5E-4956-41A4-A3A4-91879BBD28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D5BE0E-48E6-421E-AD82-0B4A99AF577F}" type="slidenum">
              <a:rPr lang="en-AU" altLang="en-US" smtClean="0">
                <a:latin typeface="Times New Roman" panose="02020603050405020304" pitchFamily="18" charset="0"/>
              </a:rPr>
              <a:pPr/>
              <a:t>32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86021" name="Rectangle 2">
            <a:extLst>
              <a:ext uri="{FF2B5EF4-FFF2-40B4-BE49-F238E27FC236}">
                <a16:creationId xmlns:a16="http://schemas.microsoft.com/office/drawing/2014/main" id="{C85663E4-B30F-4B2C-840E-3CDA562E0F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2" name="Rectangle 3">
            <a:extLst>
              <a:ext uri="{FF2B5EF4-FFF2-40B4-BE49-F238E27FC236}">
                <a16:creationId xmlns:a16="http://schemas.microsoft.com/office/drawing/2014/main" id="{F51D0A15-EC9C-4607-A768-AC6ADF786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6967734C-999B-4A11-A6FD-08AFACA96CB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23716E-E563-43D1-A850-BCBDC48C33AF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88067" name="Rectangle 6">
            <a:extLst>
              <a:ext uri="{FF2B5EF4-FFF2-40B4-BE49-F238E27FC236}">
                <a16:creationId xmlns:a16="http://schemas.microsoft.com/office/drawing/2014/main" id="{EB32838F-5051-4BA3-93B9-38ECC80D2D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88068" name="Rectangle 7">
            <a:extLst>
              <a:ext uri="{FF2B5EF4-FFF2-40B4-BE49-F238E27FC236}">
                <a16:creationId xmlns:a16="http://schemas.microsoft.com/office/drawing/2014/main" id="{C83A80F6-D89E-4529-B1CB-979338C5F4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BB32C3-1524-4F9D-9D58-1C5599DC286B}" type="slidenum">
              <a:rPr lang="en-AU" altLang="en-US" smtClean="0">
                <a:latin typeface="Times New Roman" panose="02020603050405020304" pitchFamily="18" charset="0"/>
              </a:rPr>
              <a:pPr/>
              <a:t>33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88069" name="Rectangle 2">
            <a:extLst>
              <a:ext uri="{FF2B5EF4-FFF2-40B4-BE49-F238E27FC236}">
                <a16:creationId xmlns:a16="http://schemas.microsoft.com/office/drawing/2014/main" id="{1890053C-7224-44F0-9709-7717F772F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0" name="Rectangle 3">
            <a:extLst>
              <a:ext uri="{FF2B5EF4-FFF2-40B4-BE49-F238E27FC236}">
                <a16:creationId xmlns:a16="http://schemas.microsoft.com/office/drawing/2014/main" id="{E3D89408-EDC1-438D-A2FB-2E5FDC6556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>
            <a:extLst>
              <a:ext uri="{FF2B5EF4-FFF2-40B4-BE49-F238E27FC236}">
                <a16:creationId xmlns:a16="http://schemas.microsoft.com/office/drawing/2014/main" id="{A224EF97-BC80-4565-A929-C2FEE4A387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3A4E27-3F8A-4CC0-A934-100ADD56484D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6">
            <a:extLst>
              <a:ext uri="{FF2B5EF4-FFF2-40B4-BE49-F238E27FC236}">
                <a16:creationId xmlns:a16="http://schemas.microsoft.com/office/drawing/2014/main" id="{BB443117-7F07-4B9F-9244-F226DDF6F85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79876" name="Rectangle 7">
            <a:extLst>
              <a:ext uri="{FF2B5EF4-FFF2-40B4-BE49-F238E27FC236}">
                <a16:creationId xmlns:a16="http://schemas.microsoft.com/office/drawing/2014/main" id="{508383DB-A24A-45C2-AB80-50F7732A2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DFAF4C-C768-4F82-9C8B-D82AB187CA87}" type="slidenum">
              <a:rPr lang="en-AU" altLang="en-US" smtClean="0">
                <a:latin typeface="Times New Roman" panose="02020603050405020304" pitchFamily="18" charset="0"/>
              </a:rPr>
              <a:pPr/>
              <a:t>34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79877" name="Rectangle 2">
            <a:extLst>
              <a:ext uri="{FF2B5EF4-FFF2-40B4-BE49-F238E27FC236}">
                <a16:creationId xmlns:a16="http://schemas.microsoft.com/office/drawing/2014/main" id="{EDB0D9A6-71BC-4F5E-B58C-837A50A2E6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8" name="Rectangle 3">
            <a:extLst>
              <a:ext uri="{FF2B5EF4-FFF2-40B4-BE49-F238E27FC236}">
                <a16:creationId xmlns:a16="http://schemas.microsoft.com/office/drawing/2014/main" id="{BBD1FC0F-D831-459B-A962-6F958F5AA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>
            <a:extLst>
              <a:ext uri="{FF2B5EF4-FFF2-40B4-BE49-F238E27FC236}">
                <a16:creationId xmlns:a16="http://schemas.microsoft.com/office/drawing/2014/main" id="{7E202942-0361-45C2-B2C3-77B97BBBFE6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08558F-DB45-4510-9494-62ABC9955323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6">
            <a:extLst>
              <a:ext uri="{FF2B5EF4-FFF2-40B4-BE49-F238E27FC236}">
                <a16:creationId xmlns:a16="http://schemas.microsoft.com/office/drawing/2014/main" id="{B4925F31-BA02-4EBA-9A8B-BD03CCB3391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81924" name="Rectangle 7">
            <a:extLst>
              <a:ext uri="{FF2B5EF4-FFF2-40B4-BE49-F238E27FC236}">
                <a16:creationId xmlns:a16="http://schemas.microsoft.com/office/drawing/2014/main" id="{D5AEE4C4-1255-4FC0-AB18-ADE205ACAE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F3646F-8070-4AFF-85E9-0C2C2AE3E48A}" type="slidenum">
              <a:rPr lang="en-AU" altLang="en-US" smtClean="0">
                <a:latin typeface="Times New Roman" panose="02020603050405020304" pitchFamily="18" charset="0"/>
              </a:rPr>
              <a:pPr/>
              <a:t>35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81925" name="Rectangle 2">
            <a:extLst>
              <a:ext uri="{FF2B5EF4-FFF2-40B4-BE49-F238E27FC236}">
                <a16:creationId xmlns:a16="http://schemas.microsoft.com/office/drawing/2014/main" id="{DF3BD2E8-F034-43A9-8BDF-38A2EAE704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6" name="Rectangle 3">
            <a:extLst>
              <a:ext uri="{FF2B5EF4-FFF2-40B4-BE49-F238E27FC236}">
                <a16:creationId xmlns:a16="http://schemas.microsoft.com/office/drawing/2014/main" id="{50E97706-EA9F-4504-A6DA-80B5E1CB6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>
            <a:extLst>
              <a:ext uri="{FF2B5EF4-FFF2-40B4-BE49-F238E27FC236}">
                <a16:creationId xmlns:a16="http://schemas.microsoft.com/office/drawing/2014/main" id="{1FF604A6-EDF0-43EB-B576-0035AE7B672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178198-11D6-41FE-A04B-77B30EEB545F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6">
            <a:extLst>
              <a:ext uri="{FF2B5EF4-FFF2-40B4-BE49-F238E27FC236}">
                <a16:creationId xmlns:a16="http://schemas.microsoft.com/office/drawing/2014/main" id="{F92B1397-B917-4AEF-9448-07BACD0A67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92164" name="Rectangle 7">
            <a:extLst>
              <a:ext uri="{FF2B5EF4-FFF2-40B4-BE49-F238E27FC236}">
                <a16:creationId xmlns:a16="http://schemas.microsoft.com/office/drawing/2014/main" id="{79E1A7D7-C1FF-4A76-B59B-1E365B1C4A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FD57EC-F00A-443E-A573-951AEC14987A}" type="slidenum">
              <a:rPr lang="en-AU" altLang="en-US" smtClean="0">
                <a:latin typeface="Times New Roman" panose="02020603050405020304" pitchFamily="18" charset="0"/>
              </a:rPr>
              <a:pPr/>
              <a:t>36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92165" name="Rectangle 2">
            <a:extLst>
              <a:ext uri="{FF2B5EF4-FFF2-40B4-BE49-F238E27FC236}">
                <a16:creationId xmlns:a16="http://schemas.microsoft.com/office/drawing/2014/main" id="{5FEC2311-784F-4D79-AAEC-76ECA44D17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6" name="Rectangle 3">
            <a:extLst>
              <a:ext uri="{FF2B5EF4-FFF2-40B4-BE49-F238E27FC236}">
                <a16:creationId xmlns:a16="http://schemas.microsoft.com/office/drawing/2014/main" id="{F460A448-A887-451D-B355-3325935DE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>
            <a:extLst>
              <a:ext uri="{FF2B5EF4-FFF2-40B4-BE49-F238E27FC236}">
                <a16:creationId xmlns:a16="http://schemas.microsoft.com/office/drawing/2014/main" id="{91B50F89-55E6-4777-8355-DEE3B9E9F95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7EAF95-E0C6-4E2E-B6FE-BA1CCF5A3727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6">
            <a:extLst>
              <a:ext uri="{FF2B5EF4-FFF2-40B4-BE49-F238E27FC236}">
                <a16:creationId xmlns:a16="http://schemas.microsoft.com/office/drawing/2014/main" id="{9C85C227-E633-4B90-9220-5A9BB364EC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94212" name="Rectangle 7">
            <a:extLst>
              <a:ext uri="{FF2B5EF4-FFF2-40B4-BE49-F238E27FC236}">
                <a16:creationId xmlns:a16="http://schemas.microsoft.com/office/drawing/2014/main" id="{763733AC-C95B-475E-9B48-EC4BF237D0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C5F4C9-F233-4238-9593-04C9E6A80E02}" type="slidenum">
              <a:rPr lang="en-AU" altLang="en-US" smtClean="0">
                <a:latin typeface="Times New Roman" panose="02020603050405020304" pitchFamily="18" charset="0"/>
              </a:rPr>
              <a:pPr/>
              <a:t>37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94213" name="Rectangle 2">
            <a:extLst>
              <a:ext uri="{FF2B5EF4-FFF2-40B4-BE49-F238E27FC236}">
                <a16:creationId xmlns:a16="http://schemas.microsoft.com/office/drawing/2014/main" id="{CC71F214-3AC5-4F46-B5E2-B884C4A915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4" name="Rectangle 3">
            <a:extLst>
              <a:ext uri="{FF2B5EF4-FFF2-40B4-BE49-F238E27FC236}">
                <a16:creationId xmlns:a16="http://schemas.microsoft.com/office/drawing/2014/main" id="{21950B5C-D1D8-45D5-87BB-77BD3D9A1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>
            <a:extLst>
              <a:ext uri="{FF2B5EF4-FFF2-40B4-BE49-F238E27FC236}">
                <a16:creationId xmlns:a16="http://schemas.microsoft.com/office/drawing/2014/main" id="{2FCF4168-69DE-41B6-8B4B-BED9A0DAADE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4CC273-1699-4E91-BEE2-E46CD893F03C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6">
            <a:extLst>
              <a:ext uri="{FF2B5EF4-FFF2-40B4-BE49-F238E27FC236}">
                <a16:creationId xmlns:a16="http://schemas.microsoft.com/office/drawing/2014/main" id="{D34C117F-FEBE-4139-A05B-88EF0AF7E2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96260" name="Rectangle 7">
            <a:extLst>
              <a:ext uri="{FF2B5EF4-FFF2-40B4-BE49-F238E27FC236}">
                <a16:creationId xmlns:a16="http://schemas.microsoft.com/office/drawing/2014/main" id="{2A7C44FD-8AC2-4985-A22D-EF0D8B881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E51AAE-A23C-41FC-B37D-2C86E1E22E26}" type="slidenum">
              <a:rPr lang="en-AU" altLang="en-US" smtClean="0">
                <a:latin typeface="Times New Roman" panose="02020603050405020304" pitchFamily="18" charset="0"/>
              </a:rPr>
              <a:pPr/>
              <a:t>38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96261" name="Rectangle 2">
            <a:extLst>
              <a:ext uri="{FF2B5EF4-FFF2-40B4-BE49-F238E27FC236}">
                <a16:creationId xmlns:a16="http://schemas.microsoft.com/office/drawing/2014/main" id="{C84DEC25-BD4D-4BA4-972A-5F4ED1ECCF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2" name="Rectangle 3">
            <a:extLst>
              <a:ext uri="{FF2B5EF4-FFF2-40B4-BE49-F238E27FC236}">
                <a16:creationId xmlns:a16="http://schemas.microsoft.com/office/drawing/2014/main" id="{7C3FE4D4-DE84-4E56-A159-01BDF1FB15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>
            <a:extLst>
              <a:ext uri="{FF2B5EF4-FFF2-40B4-BE49-F238E27FC236}">
                <a16:creationId xmlns:a16="http://schemas.microsoft.com/office/drawing/2014/main" id="{BF8C5CBB-EB68-46F6-AE54-B76F7BD6575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5F2D4A-3442-4BD9-9146-BD7C9F842925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10217F39-F526-490F-918F-56F857D5BC2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55A426B8-B15C-4581-B92B-1EC616C747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F94DFE-7E52-45B2-9F28-EA0A74868E49}" type="slidenum">
              <a:rPr lang="en-AU" altLang="en-US" smtClean="0">
                <a:latin typeface="Times New Roman" panose="02020603050405020304" pitchFamily="18" charset="0"/>
              </a:rPr>
              <a:pPr/>
              <a:t>39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F53C09D2-68B0-45AA-9421-EFAE0B0A6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0" name="Rectangle 3">
            <a:extLst>
              <a:ext uri="{FF2B5EF4-FFF2-40B4-BE49-F238E27FC236}">
                <a16:creationId xmlns:a16="http://schemas.microsoft.com/office/drawing/2014/main" id="{FFE81CD8-6B36-46EA-BDE2-F37FC92541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Note: Step 2 is “Add </a:t>
            </a:r>
            <a:r>
              <a:rPr lang="en-US" altLang="en-US" b="1">
                <a:solidFill>
                  <a:srgbClr val="009900"/>
                </a:solidFill>
              </a:rPr>
              <a:t>significands</a:t>
            </a:r>
            <a:r>
              <a:rPr lang="en-US" altLang="en-US"/>
              <a:t>”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450B9F43-857A-46D1-9CA6-FCE235D415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6B4B2439-8257-46E7-B6C1-0D56791DA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92" name="Date Placeholder 4">
            <a:extLst>
              <a:ext uri="{FF2B5EF4-FFF2-40B4-BE49-F238E27FC236}">
                <a16:creationId xmlns:a16="http://schemas.microsoft.com/office/drawing/2014/main" id="{2CBCC09C-0DC6-47CE-B1A1-4B8B029450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161EA0-2D8F-432F-8145-3BB3E85EAFC8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293" name="Footer Placeholder 5">
            <a:extLst>
              <a:ext uri="{FF2B5EF4-FFF2-40B4-BE49-F238E27FC236}">
                <a16:creationId xmlns:a16="http://schemas.microsoft.com/office/drawing/2014/main" id="{6AA4F5D7-9F44-47BE-8E31-B93B4430E0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2294" name="Slide Number Placeholder 6">
            <a:extLst>
              <a:ext uri="{FF2B5EF4-FFF2-40B4-BE49-F238E27FC236}">
                <a16:creationId xmlns:a16="http://schemas.microsoft.com/office/drawing/2014/main" id="{BEF5DC6B-FCC5-42BB-AA29-225396286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192290-10DD-4A17-91C4-E7E0B97E6BA4}" type="slidenum">
              <a:rPr lang="en-AU" altLang="en-US" smtClean="0">
                <a:latin typeface="Times New Roman" panose="02020603050405020304" pitchFamily="18" charset="0"/>
              </a:rPr>
              <a:pPr/>
              <a:t>4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">
            <a:extLst>
              <a:ext uri="{FF2B5EF4-FFF2-40B4-BE49-F238E27FC236}">
                <a16:creationId xmlns:a16="http://schemas.microsoft.com/office/drawing/2014/main" id="{8C5D9DC4-F1EF-4F4B-9DA1-FC0C331407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CCB9C7-BFE6-45D5-ABC9-4B0F9292B7C8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6">
            <a:extLst>
              <a:ext uri="{FF2B5EF4-FFF2-40B4-BE49-F238E27FC236}">
                <a16:creationId xmlns:a16="http://schemas.microsoft.com/office/drawing/2014/main" id="{0E25C058-5BBB-4194-ACCA-035D86BDE40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00356" name="Rectangle 7">
            <a:extLst>
              <a:ext uri="{FF2B5EF4-FFF2-40B4-BE49-F238E27FC236}">
                <a16:creationId xmlns:a16="http://schemas.microsoft.com/office/drawing/2014/main" id="{4E8C29A7-0E43-4D8D-A46C-D6BFBF9BF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2288E0-B3D0-499B-B041-C56F2A4FBD7D}" type="slidenum">
              <a:rPr lang="en-AU" altLang="en-US" smtClean="0">
                <a:latin typeface="Times New Roman" panose="02020603050405020304" pitchFamily="18" charset="0"/>
              </a:rPr>
              <a:pPr/>
              <a:t>40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0357" name="Rectangle 2">
            <a:extLst>
              <a:ext uri="{FF2B5EF4-FFF2-40B4-BE49-F238E27FC236}">
                <a16:creationId xmlns:a16="http://schemas.microsoft.com/office/drawing/2014/main" id="{F90B5FAA-04CC-478E-B429-EB100882F1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8" name="Rectangle 3">
            <a:extLst>
              <a:ext uri="{FF2B5EF4-FFF2-40B4-BE49-F238E27FC236}">
                <a16:creationId xmlns:a16="http://schemas.microsoft.com/office/drawing/2014/main" id="{D45D16D1-259C-469D-A4E1-987B25C14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24A82A4A-7AC7-479C-A852-0A9C8351861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8C6315-8443-46ED-84E3-448544C66484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C6B3E24F-23F2-43C6-B131-7036F3071E4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E5097480-7FDB-42C6-A055-2BE9829829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47F987-BF79-44F6-9100-F3A16A9DA12F}" type="slidenum">
              <a:rPr lang="en-AU" altLang="en-US" smtClean="0">
                <a:latin typeface="Times New Roman" panose="02020603050405020304" pitchFamily="18" charset="0"/>
              </a:rPr>
              <a:pPr/>
              <a:t>41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208C0590-4F84-4611-BCEF-2F39C45DB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9604E730-0F70-4E7C-A24D-3D959DA87A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>
            <a:extLst>
              <a:ext uri="{FF2B5EF4-FFF2-40B4-BE49-F238E27FC236}">
                <a16:creationId xmlns:a16="http://schemas.microsoft.com/office/drawing/2014/main" id="{AF39AA09-6357-4D73-825B-74FF2A9771E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8A8783-D12F-463C-AB61-47A585AFB71A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6">
            <a:extLst>
              <a:ext uri="{FF2B5EF4-FFF2-40B4-BE49-F238E27FC236}">
                <a16:creationId xmlns:a16="http://schemas.microsoft.com/office/drawing/2014/main" id="{CCDE6CAF-338D-43A5-8AAB-DE81F73DB9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04452" name="Rectangle 7">
            <a:extLst>
              <a:ext uri="{FF2B5EF4-FFF2-40B4-BE49-F238E27FC236}">
                <a16:creationId xmlns:a16="http://schemas.microsoft.com/office/drawing/2014/main" id="{78161D7C-E46C-44A1-B48F-D9F054249C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E6BB95-C769-4911-9153-C99863D1AC05}" type="slidenum">
              <a:rPr lang="en-AU" altLang="en-US" smtClean="0">
                <a:latin typeface="Times New Roman" panose="02020603050405020304" pitchFamily="18" charset="0"/>
              </a:rPr>
              <a:pPr/>
              <a:t>42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4453" name="Rectangle 2">
            <a:extLst>
              <a:ext uri="{FF2B5EF4-FFF2-40B4-BE49-F238E27FC236}">
                <a16:creationId xmlns:a16="http://schemas.microsoft.com/office/drawing/2014/main" id="{C7B0B12D-427E-4319-924A-76A3DD29E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4" name="Rectangle 3">
            <a:extLst>
              <a:ext uri="{FF2B5EF4-FFF2-40B4-BE49-F238E27FC236}">
                <a16:creationId xmlns:a16="http://schemas.microsoft.com/office/drawing/2014/main" id="{FD8C4A89-D680-4C39-8E2B-57CB1B6E89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>
            <a:extLst>
              <a:ext uri="{FF2B5EF4-FFF2-40B4-BE49-F238E27FC236}">
                <a16:creationId xmlns:a16="http://schemas.microsoft.com/office/drawing/2014/main" id="{518EC51B-9600-44E8-9D82-03478C2A4A8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BF35E1-CFDA-4B10-AB5E-0C60C5FC0D13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6">
            <a:extLst>
              <a:ext uri="{FF2B5EF4-FFF2-40B4-BE49-F238E27FC236}">
                <a16:creationId xmlns:a16="http://schemas.microsoft.com/office/drawing/2014/main" id="{46D66740-F946-4A75-AB83-D145C194352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06500" name="Rectangle 7">
            <a:extLst>
              <a:ext uri="{FF2B5EF4-FFF2-40B4-BE49-F238E27FC236}">
                <a16:creationId xmlns:a16="http://schemas.microsoft.com/office/drawing/2014/main" id="{D02308A2-9887-42A3-81DB-9CD342ED4F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79F369-C080-403C-80F8-0070502865FB}" type="slidenum">
              <a:rPr lang="en-AU" altLang="en-US" smtClean="0">
                <a:latin typeface="Times New Roman" panose="02020603050405020304" pitchFamily="18" charset="0"/>
              </a:rPr>
              <a:pPr/>
              <a:t>43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A35A6689-10CA-4705-8DC0-62C837AA9C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FB0BAFA5-C858-46F0-AF0B-5EC2B53ED9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6151E2C1-F6E5-4802-889C-8E854A439E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74971428-BB13-4C22-8A9F-C982F7E63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8548" name="Date Placeholder 4">
            <a:extLst>
              <a:ext uri="{FF2B5EF4-FFF2-40B4-BE49-F238E27FC236}">
                <a16:creationId xmlns:a16="http://schemas.microsoft.com/office/drawing/2014/main" id="{4772CAEC-E821-4DE9-BDE2-8E106E6E17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1E808E-069A-4190-88F2-1F0D3F1A7EA8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08549" name="Footer Placeholder 5">
            <a:extLst>
              <a:ext uri="{FF2B5EF4-FFF2-40B4-BE49-F238E27FC236}">
                <a16:creationId xmlns:a16="http://schemas.microsoft.com/office/drawing/2014/main" id="{2BB5AA9F-5F16-42A4-855C-203AFA9493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08550" name="Slide Number Placeholder 6">
            <a:extLst>
              <a:ext uri="{FF2B5EF4-FFF2-40B4-BE49-F238E27FC236}">
                <a16:creationId xmlns:a16="http://schemas.microsoft.com/office/drawing/2014/main" id="{039B2B5C-D93C-4E2C-8D15-ED6E5B46F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7AF02F-1759-4074-82AA-88062C11C0AF}" type="slidenum">
              <a:rPr lang="en-AU" altLang="en-US" smtClean="0">
                <a:latin typeface="Times New Roman" panose="02020603050405020304" pitchFamily="18" charset="0"/>
              </a:rPr>
              <a:pPr/>
              <a:t>44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>
            <a:extLst>
              <a:ext uri="{FF2B5EF4-FFF2-40B4-BE49-F238E27FC236}">
                <a16:creationId xmlns:a16="http://schemas.microsoft.com/office/drawing/2014/main" id="{213F9EAD-A1EB-403E-BB27-6F7964B21AA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693A3C-266A-4B93-AE9C-3A78AACEEA40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6">
            <a:extLst>
              <a:ext uri="{FF2B5EF4-FFF2-40B4-BE49-F238E27FC236}">
                <a16:creationId xmlns:a16="http://schemas.microsoft.com/office/drawing/2014/main" id="{3CE1AC89-238E-47EC-A058-BD5FE62C9E4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10596" name="Rectangle 7">
            <a:extLst>
              <a:ext uri="{FF2B5EF4-FFF2-40B4-BE49-F238E27FC236}">
                <a16:creationId xmlns:a16="http://schemas.microsoft.com/office/drawing/2014/main" id="{7EF91BE2-DB3D-4A11-87A2-1BCDA921A3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53B88C-9167-4C49-B051-E8F2F62AAC3B}" type="slidenum">
              <a:rPr lang="en-AU" altLang="en-US" smtClean="0">
                <a:latin typeface="Times New Roman" panose="02020603050405020304" pitchFamily="18" charset="0"/>
              </a:rPr>
              <a:pPr/>
              <a:t>45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0597" name="Rectangle 2">
            <a:extLst>
              <a:ext uri="{FF2B5EF4-FFF2-40B4-BE49-F238E27FC236}">
                <a16:creationId xmlns:a16="http://schemas.microsoft.com/office/drawing/2014/main" id="{212E869F-A993-4684-9B9D-E1CD7EEF1A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8" name="Rectangle 3">
            <a:extLst>
              <a:ext uri="{FF2B5EF4-FFF2-40B4-BE49-F238E27FC236}">
                <a16:creationId xmlns:a16="http://schemas.microsoft.com/office/drawing/2014/main" id="{FC072DE3-B01E-4C23-8945-567A5A928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2"/>
            <a:r>
              <a:rPr lang="en-US" altLang="en-US"/>
              <a:t>Note: “</a:t>
            </a:r>
            <a:r>
              <a:rPr lang="en-US" altLang="en-US" sz="2000">
                <a:latin typeface="Lucida Console" panose="020B0609040504020204" pitchFamily="49" charset="0"/>
              </a:rPr>
              <a:t>ldc1 $f8, 32($sp)</a:t>
            </a:r>
            <a:r>
              <a:rPr lang="en-US" altLang="en-US"/>
              <a:t>” is a 64 bit operation (since it is ‘ld’ or ‘load double’) so, another register will be needed with $f8 and it should be $f9 – it is basically ‘even-odd’ pair. 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>
            <a:extLst>
              <a:ext uri="{FF2B5EF4-FFF2-40B4-BE49-F238E27FC236}">
                <a16:creationId xmlns:a16="http://schemas.microsoft.com/office/drawing/2014/main" id="{B3792758-3C82-42A3-9825-6B7947EB6CD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D4F451-203D-4127-9D2E-CBBE1E258BC4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6">
            <a:extLst>
              <a:ext uri="{FF2B5EF4-FFF2-40B4-BE49-F238E27FC236}">
                <a16:creationId xmlns:a16="http://schemas.microsoft.com/office/drawing/2014/main" id="{DB519214-AFD7-4EE0-AC57-ABC7C3CEB3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12644" name="Rectangle 7">
            <a:extLst>
              <a:ext uri="{FF2B5EF4-FFF2-40B4-BE49-F238E27FC236}">
                <a16:creationId xmlns:a16="http://schemas.microsoft.com/office/drawing/2014/main" id="{F30E883B-E841-4175-A607-82364C12ED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0A8144-D618-40E7-A40A-A1FFCAC6D8F0}" type="slidenum">
              <a:rPr lang="en-AU" altLang="en-US" smtClean="0">
                <a:latin typeface="Times New Roman" panose="02020603050405020304" pitchFamily="18" charset="0"/>
              </a:rPr>
              <a:pPr/>
              <a:t>46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2645" name="Rectangle 2">
            <a:extLst>
              <a:ext uri="{FF2B5EF4-FFF2-40B4-BE49-F238E27FC236}">
                <a16:creationId xmlns:a16="http://schemas.microsoft.com/office/drawing/2014/main" id="{25007BBF-4C1E-4578-A118-BF9F32A2A6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6" name="Rectangle 3">
            <a:extLst>
              <a:ext uri="{FF2B5EF4-FFF2-40B4-BE49-F238E27FC236}">
                <a16:creationId xmlns:a16="http://schemas.microsoft.com/office/drawing/2014/main" id="{4825B7C4-E3AD-4B1B-9F55-9CAD83E34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c. =&gt; compare </a:t>
            </a:r>
          </a:p>
          <a:p>
            <a:endParaRPr lang="en-US" altLang="en-US" dirty="0"/>
          </a:p>
          <a:p>
            <a:r>
              <a:rPr lang="en-US" altLang="en-US" dirty="0" err="1"/>
              <a:t>c.lt.d</a:t>
            </a:r>
            <a:r>
              <a:rPr lang="en-US" altLang="en-US" dirty="0"/>
              <a:t> $f0, $f2          # condition code = $f0 &lt; $f2 </a:t>
            </a:r>
          </a:p>
          <a:p>
            <a:r>
              <a:rPr lang="en-US" altLang="en-US" dirty="0"/>
              <a:t>bc1t </a:t>
            </a:r>
            <a:r>
              <a:rPr lang="en-US" altLang="en-US" dirty="0" err="1"/>
              <a:t>TargetLabet</a:t>
            </a:r>
            <a:r>
              <a:rPr lang="en-US" altLang="en-US" dirty="0"/>
              <a:t>   #Branch if $f0 &lt; $f2 is </a:t>
            </a:r>
            <a:r>
              <a:rPr lang="en-US" altLang="en-US" b="1" dirty="0"/>
              <a:t>TRUE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>
            <a:extLst>
              <a:ext uri="{FF2B5EF4-FFF2-40B4-BE49-F238E27FC236}">
                <a16:creationId xmlns:a16="http://schemas.microsoft.com/office/drawing/2014/main" id="{2964DB28-E4B1-432F-85A3-917E34EFD86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90B533-A29E-4F85-959D-F3786DD4B4DD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6">
            <a:extLst>
              <a:ext uri="{FF2B5EF4-FFF2-40B4-BE49-F238E27FC236}">
                <a16:creationId xmlns:a16="http://schemas.microsoft.com/office/drawing/2014/main" id="{1257E46C-77E3-4E60-B7E2-A65A898D9E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14692" name="Rectangle 7">
            <a:extLst>
              <a:ext uri="{FF2B5EF4-FFF2-40B4-BE49-F238E27FC236}">
                <a16:creationId xmlns:a16="http://schemas.microsoft.com/office/drawing/2014/main" id="{095733F0-D938-44F4-B692-BC84B70C8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85319A-7A3F-427A-BF27-F4855A54995D}" type="slidenum">
              <a:rPr lang="en-AU" altLang="en-US" smtClean="0">
                <a:latin typeface="Times New Roman" panose="02020603050405020304" pitchFamily="18" charset="0"/>
              </a:rPr>
              <a:pPr/>
              <a:t>49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4693" name="Rectangle 2">
            <a:extLst>
              <a:ext uri="{FF2B5EF4-FFF2-40B4-BE49-F238E27FC236}">
                <a16:creationId xmlns:a16="http://schemas.microsoft.com/office/drawing/2014/main" id="{99F0E93B-90CB-47A4-935A-559609F11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4" name="Rectangle 3">
            <a:extLst>
              <a:ext uri="{FF2B5EF4-FFF2-40B4-BE49-F238E27FC236}">
                <a16:creationId xmlns:a16="http://schemas.microsoft.com/office/drawing/2014/main" id="{C2B5D1EC-B5FA-4BC2-BABF-1981D6D24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>
            <a:extLst>
              <a:ext uri="{FF2B5EF4-FFF2-40B4-BE49-F238E27FC236}">
                <a16:creationId xmlns:a16="http://schemas.microsoft.com/office/drawing/2014/main" id="{AD2F064B-A42C-4828-A450-339E8B6F899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D5A904-FCCC-432B-95BE-0B8220EE5273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6">
            <a:extLst>
              <a:ext uri="{FF2B5EF4-FFF2-40B4-BE49-F238E27FC236}">
                <a16:creationId xmlns:a16="http://schemas.microsoft.com/office/drawing/2014/main" id="{F926798E-64C4-46C7-B1C9-0903D3A1B24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16740" name="Rectangle 7">
            <a:extLst>
              <a:ext uri="{FF2B5EF4-FFF2-40B4-BE49-F238E27FC236}">
                <a16:creationId xmlns:a16="http://schemas.microsoft.com/office/drawing/2014/main" id="{F6F4484E-E5FA-4932-B599-2F36B9E80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5A5A5F-8D60-4770-BC1C-84EBCC97118D}" type="slidenum">
              <a:rPr lang="en-AU" altLang="en-US" smtClean="0">
                <a:latin typeface="Times New Roman" panose="02020603050405020304" pitchFamily="18" charset="0"/>
              </a:rPr>
              <a:pPr/>
              <a:t>50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6741" name="Rectangle 2">
            <a:extLst>
              <a:ext uri="{FF2B5EF4-FFF2-40B4-BE49-F238E27FC236}">
                <a16:creationId xmlns:a16="http://schemas.microsoft.com/office/drawing/2014/main" id="{1D81A5C0-97E5-4E84-BD75-A682F9BC6A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2" name="Rectangle 3">
            <a:extLst>
              <a:ext uri="{FF2B5EF4-FFF2-40B4-BE49-F238E27FC236}">
                <a16:creationId xmlns:a16="http://schemas.microsoft.com/office/drawing/2014/main" id="{6A7C354E-EEDE-4B69-A9FB-CF3600B8A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mm = matrix mult.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3">
            <a:extLst>
              <a:ext uri="{FF2B5EF4-FFF2-40B4-BE49-F238E27FC236}">
                <a16:creationId xmlns:a16="http://schemas.microsoft.com/office/drawing/2014/main" id="{4995D8E7-7A13-42EF-BE3A-B1B91505CE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907FD9-0751-4284-8F1A-34E728B8E852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6">
            <a:extLst>
              <a:ext uri="{FF2B5EF4-FFF2-40B4-BE49-F238E27FC236}">
                <a16:creationId xmlns:a16="http://schemas.microsoft.com/office/drawing/2014/main" id="{29758C5B-4CF4-490C-A662-678521ED922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18788" name="Rectangle 7">
            <a:extLst>
              <a:ext uri="{FF2B5EF4-FFF2-40B4-BE49-F238E27FC236}">
                <a16:creationId xmlns:a16="http://schemas.microsoft.com/office/drawing/2014/main" id="{DEE2D9BB-1F90-421B-8988-F2044EC535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12F230-63DF-44A3-BDE1-556C6571FE65}" type="slidenum">
              <a:rPr lang="en-AU" altLang="en-US" smtClean="0">
                <a:latin typeface="Times New Roman" panose="02020603050405020304" pitchFamily="18" charset="0"/>
              </a:rPr>
              <a:pPr/>
              <a:t>51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18789" name="Rectangle 2">
            <a:extLst>
              <a:ext uri="{FF2B5EF4-FFF2-40B4-BE49-F238E27FC236}">
                <a16:creationId xmlns:a16="http://schemas.microsoft.com/office/drawing/2014/main" id="{D8B8AEEF-F0FF-4133-8B52-38CDCC88A7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0" name="Rectangle 3">
            <a:extLst>
              <a:ext uri="{FF2B5EF4-FFF2-40B4-BE49-F238E27FC236}">
                <a16:creationId xmlns:a16="http://schemas.microsoft.com/office/drawing/2014/main" id="{E36E5013-F905-45F0-A894-49D7381A5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8F31F04A-A42C-4360-BF71-3961691375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9F487E92-9A20-4975-8C4C-37B8FC1EA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340" name="Date Placeholder 4">
            <a:extLst>
              <a:ext uri="{FF2B5EF4-FFF2-40B4-BE49-F238E27FC236}">
                <a16:creationId xmlns:a16="http://schemas.microsoft.com/office/drawing/2014/main" id="{8CF52427-DD75-4674-9169-E75515C9DB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2C04CE-0534-4F48-A750-D70F5E08F9F3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341" name="Footer Placeholder 5">
            <a:extLst>
              <a:ext uri="{FF2B5EF4-FFF2-40B4-BE49-F238E27FC236}">
                <a16:creationId xmlns:a16="http://schemas.microsoft.com/office/drawing/2014/main" id="{AF626476-DA6B-46D0-85B2-8909B97C38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4342" name="Slide Number Placeholder 6">
            <a:extLst>
              <a:ext uri="{FF2B5EF4-FFF2-40B4-BE49-F238E27FC236}">
                <a16:creationId xmlns:a16="http://schemas.microsoft.com/office/drawing/2014/main" id="{675512AC-1B03-4A34-914E-0C739415B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5CE438-1BEF-43A7-9134-437492D15989}" type="slidenum">
              <a:rPr lang="en-AU" altLang="en-US" smtClean="0">
                <a:latin typeface="Times New Roman" panose="02020603050405020304" pitchFamily="18" charset="0"/>
              </a:rPr>
              <a:pPr/>
              <a:t>5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3">
            <a:extLst>
              <a:ext uri="{FF2B5EF4-FFF2-40B4-BE49-F238E27FC236}">
                <a16:creationId xmlns:a16="http://schemas.microsoft.com/office/drawing/2014/main" id="{9429CAA3-5A2B-43E9-9D2A-0BF4DAEBECF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7867C13-A379-4F1E-AEF4-9A36E7E53C15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6">
            <a:extLst>
              <a:ext uri="{FF2B5EF4-FFF2-40B4-BE49-F238E27FC236}">
                <a16:creationId xmlns:a16="http://schemas.microsoft.com/office/drawing/2014/main" id="{34849DCA-ED97-44F4-A7B4-D29430F97D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20836" name="Rectangle 7">
            <a:extLst>
              <a:ext uri="{FF2B5EF4-FFF2-40B4-BE49-F238E27FC236}">
                <a16:creationId xmlns:a16="http://schemas.microsoft.com/office/drawing/2014/main" id="{CCDCF4AF-FDFE-4109-8C18-75886B5608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E2CA83-E549-44E8-AD7E-6E1F42A6A99D}" type="slidenum">
              <a:rPr lang="en-AU" altLang="en-US" smtClean="0">
                <a:latin typeface="Times New Roman" panose="02020603050405020304" pitchFamily="18" charset="0"/>
              </a:rPr>
              <a:pPr/>
              <a:t>52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0837" name="Rectangle 2">
            <a:extLst>
              <a:ext uri="{FF2B5EF4-FFF2-40B4-BE49-F238E27FC236}">
                <a16:creationId xmlns:a16="http://schemas.microsoft.com/office/drawing/2014/main" id="{BDC7C7E9-4684-49C4-BB7F-175720CD5D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8" name="Rectangle 3">
            <a:extLst>
              <a:ext uri="{FF2B5EF4-FFF2-40B4-BE49-F238E27FC236}">
                <a16:creationId xmlns:a16="http://schemas.microsoft.com/office/drawing/2014/main" id="{F3EF3EF4-98C0-4FC1-ADEC-069899F04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3">
            <a:extLst>
              <a:ext uri="{FF2B5EF4-FFF2-40B4-BE49-F238E27FC236}">
                <a16:creationId xmlns:a16="http://schemas.microsoft.com/office/drawing/2014/main" id="{561FBD17-A5D2-4E0E-889C-AE7B16709C5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D9C98F-8ACB-4DE7-A7E8-484521E1D445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6">
            <a:extLst>
              <a:ext uri="{FF2B5EF4-FFF2-40B4-BE49-F238E27FC236}">
                <a16:creationId xmlns:a16="http://schemas.microsoft.com/office/drawing/2014/main" id="{9779C1AE-CB78-497F-A911-9EF5C204AA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22884" name="Rectangle 7">
            <a:extLst>
              <a:ext uri="{FF2B5EF4-FFF2-40B4-BE49-F238E27FC236}">
                <a16:creationId xmlns:a16="http://schemas.microsoft.com/office/drawing/2014/main" id="{21B1253D-4AD8-41FE-8EF4-0E11C977C9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AEA2C7-3C0A-4292-BD8B-89EA8F8251CB}" type="slidenum">
              <a:rPr lang="en-AU" altLang="en-US" smtClean="0">
                <a:latin typeface="Times New Roman" panose="02020603050405020304" pitchFamily="18" charset="0"/>
              </a:rPr>
              <a:pPr/>
              <a:t>53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2885" name="Rectangle 2">
            <a:extLst>
              <a:ext uri="{FF2B5EF4-FFF2-40B4-BE49-F238E27FC236}">
                <a16:creationId xmlns:a16="http://schemas.microsoft.com/office/drawing/2014/main" id="{6D9EABCC-8AA5-4F44-923C-6B5978B8A7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6" name="Rectangle 3">
            <a:extLst>
              <a:ext uri="{FF2B5EF4-FFF2-40B4-BE49-F238E27FC236}">
                <a16:creationId xmlns:a16="http://schemas.microsoft.com/office/drawing/2014/main" id="{63A6FFCE-E608-4B44-90EC-B0BD3531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IEEE 754 offers several modes of rounding to let the programmer pick the desired approximation.</a:t>
            </a:r>
          </a:p>
          <a:p>
            <a:r>
              <a:rPr lang="en-US" altLang="en-US" dirty="0"/>
              <a:t>For rounding hardware holds extra bits in calculation (which can be used in the intermediate calculation).</a:t>
            </a:r>
          </a:p>
          <a:p>
            <a:r>
              <a:rPr lang="en-US" altLang="en-US" dirty="0"/>
              <a:t>If your intermediate result had to be truncated to the exact number of digits, there would be no opportunity to round.</a:t>
            </a:r>
          </a:p>
          <a:p>
            <a:r>
              <a:rPr lang="en-US" altLang="en-US" dirty="0"/>
              <a:t>Thus, IEEE 754 keeps two extra bit on the right during intermediate additions, called guard(G) and round (R), respectively. </a:t>
            </a:r>
          </a:p>
          <a:p>
            <a:endParaRPr lang="en-US" altLang="en-US" dirty="0"/>
          </a:p>
          <a:p>
            <a:r>
              <a:rPr lang="en-US" altLang="en-US" dirty="0"/>
              <a:t>Sticky bit allows the computer to see the difference between 0.50…00 (decimal) and 0.50…01 (decimal). 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4CE1E289-53A1-4E61-AF60-95898FF4C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02696326-A129-4930-8D07-3F96FE41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4932" name="Date Placeholder 4">
            <a:extLst>
              <a:ext uri="{FF2B5EF4-FFF2-40B4-BE49-F238E27FC236}">
                <a16:creationId xmlns:a16="http://schemas.microsoft.com/office/drawing/2014/main" id="{1EB7A3CE-8ED4-4EC5-BFA6-422485DD20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D63896-28DA-425C-988D-9B9BF4703257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4933" name="Footer Placeholder 5">
            <a:extLst>
              <a:ext uri="{FF2B5EF4-FFF2-40B4-BE49-F238E27FC236}">
                <a16:creationId xmlns:a16="http://schemas.microsoft.com/office/drawing/2014/main" id="{422E0071-5D85-4B14-9BC8-5B0E05E6FB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24934" name="Slide Number Placeholder 6">
            <a:extLst>
              <a:ext uri="{FF2B5EF4-FFF2-40B4-BE49-F238E27FC236}">
                <a16:creationId xmlns:a16="http://schemas.microsoft.com/office/drawing/2014/main" id="{BE2FB0C8-D9BB-44AB-83F4-E5880A4CD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1995BD-FCC0-4DC0-AFFE-784D315AE3CE}" type="slidenum">
              <a:rPr lang="en-AU" altLang="en-US" smtClean="0">
                <a:latin typeface="Times New Roman" panose="02020603050405020304" pitchFamily="18" charset="0"/>
              </a:rPr>
              <a:pPr/>
              <a:t>54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B6A9B0AA-3667-49FB-B594-13EEADB61A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845FE508-C7A5-4A46-9FBA-FD87E850A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6980" name="Date Placeholder 4">
            <a:extLst>
              <a:ext uri="{FF2B5EF4-FFF2-40B4-BE49-F238E27FC236}">
                <a16:creationId xmlns:a16="http://schemas.microsoft.com/office/drawing/2014/main" id="{075E4147-9C31-4A4A-9C69-8776B20A2D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FB3DE9-BAB2-4F01-AD88-70D0FE826340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6981" name="Footer Placeholder 5">
            <a:extLst>
              <a:ext uri="{FF2B5EF4-FFF2-40B4-BE49-F238E27FC236}">
                <a16:creationId xmlns:a16="http://schemas.microsoft.com/office/drawing/2014/main" id="{D0239666-EAAA-4E75-BE01-5DAA0DADE9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26982" name="Slide Number Placeholder 6">
            <a:extLst>
              <a:ext uri="{FF2B5EF4-FFF2-40B4-BE49-F238E27FC236}">
                <a16:creationId xmlns:a16="http://schemas.microsoft.com/office/drawing/2014/main" id="{A7E1D6B2-64E0-4FE4-BCD1-C5CEB8A4B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5DECD1-668E-4B01-B1B0-CBB38BEE6D0F}" type="slidenum">
              <a:rPr lang="en-AU" altLang="en-US" smtClean="0">
                <a:latin typeface="Times New Roman" panose="02020603050405020304" pitchFamily="18" charset="0"/>
              </a:rPr>
              <a:pPr/>
              <a:t>55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3">
            <a:extLst>
              <a:ext uri="{FF2B5EF4-FFF2-40B4-BE49-F238E27FC236}">
                <a16:creationId xmlns:a16="http://schemas.microsoft.com/office/drawing/2014/main" id="{41A0B1D3-F536-41A7-AD1B-E4385FE99E0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3E8AF5-834C-4197-8C4D-C65F3DA56543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6">
            <a:extLst>
              <a:ext uri="{FF2B5EF4-FFF2-40B4-BE49-F238E27FC236}">
                <a16:creationId xmlns:a16="http://schemas.microsoft.com/office/drawing/2014/main" id="{682208FC-5669-4720-B7AF-1D27FC55D23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29028" name="Rectangle 7">
            <a:extLst>
              <a:ext uri="{FF2B5EF4-FFF2-40B4-BE49-F238E27FC236}">
                <a16:creationId xmlns:a16="http://schemas.microsoft.com/office/drawing/2014/main" id="{10C988F1-EFE6-4CBC-A501-CDED27605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5EAAEE-1FDA-4421-A71A-2C9791298B68}" type="slidenum">
              <a:rPr lang="en-AU" altLang="en-US" smtClean="0">
                <a:latin typeface="Times New Roman" panose="02020603050405020304" pitchFamily="18" charset="0"/>
              </a:rPr>
              <a:pPr/>
              <a:t>56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29029" name="Rectangle 2">
            <a:extLst>
              <a:ext uri="{FF2B5EF4-FFF2-40B4-BE49-F238E27FC236}">
                <a16:creationId xmlns:a16="http://schemas.microsoft.com/office/drawing/2014/main" id="{FF97953C-6DF3-4856-886F-C4EC27A9A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30" name="Rectangle 3">
            <a:extLst>
              <a:ext uri="{FF2B5EF4-FFF2-40B4-BE49-F238E27FC236}">
                <a16:creationId xmlns:a16="http://schemas.microsoft.com/office/drawing/2014/main" id="{56D2F902-A2C0-48B5-9399-3A7FC32E10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3">
            <a:extLst>
              <a:ext uri="{FF2B5EF4-FFF2-40B4-BE49-F238E27FC236}">
                <a16:creationId xmlns:a16="http://schemas.microsoft.com/office/drawing/2014/main" id="{B6007283-C088-4015-A1DF-DD0F57AAABA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440374-9FC3-4C07-A5A5-DCFB32FA915C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6">
            <a:extLst>
              <a:ext uri="{FF2B5EF4-FFF2-40B4-BE49-F238E27FC236}">
                <a16:creationId xmlns:a16="http://schemas.microsoft.com/office/drawing/2014/main" id="{3FB4BA73-6C92-4E27-9CE7-321A5EBE0F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31076" name="Rectangle 7">
            <a:extLst>
              <a:ext uri="{FF2B5EF4-FFF2-40B4-BE49-F238E27FC236}">
                <a16:creationId xmlns:a16="http://schemas.microsoft.com/office/drawing/2014/main" id="{E41BB79A-1DA9-46E0-BED1-688A0CF71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3DF5C1-ED8E-4792-94D7-1FD278B94A06}" type="slidenum">
              <a:rPr lang="en-AU" altLang="en-US" smtClean="0">
                <a:latin typeface="Times New Roman" panose="02020603050405020304" pitchFamily="18" charset="0"/>
              </a:rPr>
              <a:pPr/>
              <a:t>57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31077" name="Rectangle 2">
            <a:extLst>
              <a:ext uri="{FF2B5EF4-FFF2-40B4-BE49-F238E27FC236}">
                <a16:creationId xmlns:a16="http://schemas.microsoft.com/office/drawing/2014/main" id="{FD350637-BA1B-4992-AF6D-F5AA92B6BD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8" name="Rectangle 3">
            <a:extLst>
              <a:ext uri="{FF2B5EF4-FFF2-40B4-BE49-F238E27FC236}">
                <a16:creationId xmlns:a16="http://schemas.microsoft.com/office/drawing/2014/main" id="{AF6C89C6-0036-47C8-AB3F-A5BBBBD95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>
            <a:extLst>
              <a:ext uri="{FF2B5EF4-FFF2-40B4-BE49-F238E27FC236}">
                <a16:creationId xmlns:a16="http://schemas.microsoft.com/office/drawing/2014/main" id="{983EBC3F-4685-432E-98F2-C451428B265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0AEFF9-174A-4CD6-939C-F7127BA7547B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6">
            <a:extLst>
              <a:ext uri="{FF2B5EF4-FFF2-40B4-BE49-F238E27FC236}">
                <a16:creationId xmlns:a16="http://schemas.microsoft.com/office/drawing/2014/main" id="{62E34E11-9C54-456D-A57C-13A3B2C2A1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33124" name="Rectangle 7">
            <a:extLst>
              <a:ext uri="{FF2B5EF4-FFF2-40B4-BE49-F238E27FC236}">
                <a16:creationId xmlns:a16="http://schemas.microsoft.com/office/drawing/2014/main" id="{6F6AC2E7-5EE6-4DD9-AD69-702CBB30D0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7F7CC5-4CD5-4A4A-A26E-8C85A5709E97}" type="slidenum">
              <a:rPr lang="en-AU" altLang="en-US" smtClean="0">
                <a:latin typeface="Times New Roman" panose="02020603050405020304" pitchFamily="18" charset="0"/>
              </a:rPr>
              <a:pPr/>
              <a:t>58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33125" name="Rectangle 2">
            <a:extLst>
              <a:ext uri="{FF2B5EF4-FFF2-40B4-BE49-F238E27FC236}">
                <a16:creationId xmlns:a16="http://schemas.microsoft.com/office/drawing/2014/main" id="{57F4BD77-EAAE-4963-BD82-0AC7E144AD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6" name="Rectangle 3">
            <a:extLst>
              <a:ext uri="{FF2B5EF4-FFF2-40B4-BE49-F238E27FC236}">
                <a16:creationId xmlns:a16="http://schemas.microsoft.com/office/drawing/2014/main" id="{619CCCE0-9687-456B-AB8B-A606084D17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>
            <a:extLst>
              <a:ext uri="{FF2B5EF4-FFF2-40B4-BE49-F238E27FC236}">
                <a16:creationId xmlns:a16="http://schemas.microsoft.com/office/drawing/2014/main" id="{4F7E9AB2-9F34-4EF7-A38E-FCC3ABFA0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>
            <a:extLst>
              <a:ext uri="{FF2B5EF4-FFF2-40B4-BE49-F238E27FC236}">
                <a16:creationId xmlns:a16="http://schemas.microsoft.com/office/drawing/2014/main" id="{ACD71C14-3755-4ED3-802F-592381962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5172" name="Date Placeholder 4">
            <a:extLst>
              <a:ext uri="{FF2B5EF4-FFF2-40B4-BE49-F238E27FC236}">
                <a16:creationId xmlns:a16="http://schemas.microsoft.com/office/drawing/2014/main" id="{7430D3EC-B5E4-4587-A4E7-EF5DAF62BA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228F30-8A1F-46D7-8389-577D853D3216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35173" name="Footer Placeholder 5">
            <a:extLst>
              <a:ext uri="{FF2B5EF4-FFF2-40B4-BE49-F238E27FC236}">
                <a16:creationId xmlns:a16="http://schemas.microsoft.com/office/drawing/2014/main" id="{CB9A225C-154A-4BB7-A91D-A0286C37C4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35174" name="Slide Number Placeholder 6">
            <a:extLst>
              <a:ext uri="{FF2B5EF4-FFF2-40B4-BE49-F238E27FC236}">
                <a16:creationId xmlns:a16="http://schemas.microsoft.com/office/drawing/2014/main" id="{F942C53D-8284-4DC4-A0B1-E97A9476D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175224-6C25-4B43-808F-482DAC56EC8D}" type="slidenum">
              <a:rPr lang="en-AU" altLang="en-US" smtClean="0">
                <a:latin typeface="Times New Roman" panose="02020603050405020304" pitchFamily="18" charset="0"/>
              </a:rPr>
              <a:pPr/>
              <a:t>59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:a16="http://schemas.microsoft.com/office/drawing/2014/main" id="{3431030F-55CD-48FE-BA2E-A182FB1368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>
            <a:extLst>
              <a:ext uri="{FF2B5EF4-FFF2-40B4-BE49-F238E27FC236}">
                <a16:creationId xmlns:a16="http://schemas.microsoft.com/office/drawing/2014/main" id="{95F315F3-7E12-4D6B-A634-AA412FC96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7220" name="Date Placeholder 4">
            <a:extLst>
              <a:ext uri="{FF2B5EF4-FFF2-40B4-BE49-F238E27FC236}">
                <a16:creationId xmlns:a16="http://schemas.microsoft.com/office/drawing/2014/main" id="{C7A67535-EA0A-4AEE-8835-15102F867C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52FDF9-5863-4F84-93E1-BE8F20D44012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37221" name="Footer Placeholder 5">
            <a:extLst>
              <a:ext uri="{FF2B5EF4-FFF2-40B4-BE49-F238E27FC236}">
                <a16:creationId xmlns:a16="http://schemas.microsoft.com/office/drawing/2014/main" id="{140BF8E1-9449-4F57-A0C3-393112A716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37222" name="Slide Number Placeholder 6">
            <a:extLst>
              <a:ext uri="{FF2B5EF4-FFF2-40B4-BE49-F238E27FC236}">
                <a16:creationId xmlns:a16="http://schemas.microsoft.com/office/drawing/2014/main" id="{1A9DE8D8-ED8D-4A49-B7DC-7A04ABDBB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D5AF16-4BB2-4FBD-B7EB-01BC3249681F}" type="slidenum">
              <a:rPr lang="en-AU" altLang="en-US" smtClean="0">
                <a:latin typeface="Times New Roman" panose="02020603050405020304" pitchFamily="18" charset="0"/>
              </a:rPr>
              <a:pPr/>
              <a:t>60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>
            <a:extLst>
              <a:ext uri="{FF2B5EF4-FFF2-40B4-BE49-F238E27FC236}">
                <a16:creationId xmlns:a16="http://schemas.microsoft.com/office/drawing/2014/main" id="{9F427CE2-AD82-45C4-92F9-EA850C2C4D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>
            <a:extLst>
              <a:ext uri="{FF2B5EF4-FFF2-40B4-BE49-F238E27FC236}">
                <a16:creationId xmlns:a16="http://schemas.microsoft.com/office/drawing/2014/main" id="{709F3774-29E9-4771-8554-8E743F60A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9268" name="Date Placeholder 4">
            <a:extLst>
              <a:ext uri="{FF2B5EF4-FFF2-40B4-BE49-F238E27FC236}">
                <a16:creationId xmlns:a16="http://schemas.microsoft.com/office/drawing/2014/main" id="{2039133F-8D5E-46B9-8B95-1F0949316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FA104E-D217-4636-B2CA-B9B764C91773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39269" name="Footer Placeholder 5">
            <a:extLst>
              <a:ext uri="{FF2B5EF4-FFF2-40B4-BE49-F238E27FC236}">
                <a16:creationId xmlns:a16="http://schemas.microsoft.com/office/drawing/2014/main" id="{22D6E412-E51E-4834-8387-F50A463F03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39270" name="Slide Number Placeholder 6">
            <a:extLst>
              <a:ext uri="{FF2B5EF4-FFF2-40B4-BE49-F238E27FC236}">
                <a16:creationId xmlns:a16="http://schemas.microsoft.com/office/drawing/2014/main" id="{B5B5FD6F-28B4-48FA-9786-FFCA787FC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1DD376-4FFD-4084-BE4C-011B2684B993}" type="slidenum">
              <a:rPr lang="en-AU" altLang="en-US" smtClean="0">
                <a:latin typeface="Times New Roman" panose="02020603050405020304" pitchFamily="18" charset="0"/>
              </a:rPr>
              <a:pPr/>
              <a:t>61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6CE41C3-9BD4-4250-8E91-8557F43F27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7C825322-0170-4D7D-B141-42D7F5A6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8" name="Date Placeholder 4">
            <a:extLst>
              <a:ext uri="{FF2B5EF4-FFF2-40B4-BE49-F238E27FC236}">
                <a16:creationId xmlns:a16="http://schemas.microsoft.com/office/drawing/2014/main" id="{77E0D967-C300-41F4-88F0-988EB30B2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20CB7C-CD17-4831-8CE1-089254BE45FD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6389" name="Footer Placeholder 5">
            <a:extLst>
              <a:ext uri="{FF2B5EF4-FFF2-40B4-BE49-F238E27FC236}">
                <a16:creationId xmlns:a16="http://schemas.microsoft.com/office/drawing/2014/main" id="{42EA5DE3-1E74-4E61-88CE-473E770F20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6390" name="Slide Number Placeholder 6">
            <a:extLst>
              <a:ext uri="{FF2B5EF4-FFF2-40B4-BE49-F238E27FC236}">
                <a16:creationId xmlns:a16="http://schemas.microsoft.com/office/drawing/2014/main" id="{D4047D2C-952A-45A8-BE3D-C6EE26BDE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E3EFE1-CD9C-4F2B-AA3F-69BD2FB2E0CA}" type="slidenum">
              <a:rPr lang="en-AU" altLang="en-US" smtClean="0">
                <a:latin typeface="Times New Roman" panose="02020603050405020304" pitchFamily="18" charset="0"/>
              </a:rPr>
              <a:pPr/>
              <a:t>6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4AAE529B-98C9-4498-B099-DC721DFD82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1A992904-70DF-4C0F-90B4-0AC0C62EF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1316" name="Date Placeholder 4">
            <a:extLst>
              <a:ext uri="{FF2B5EF4-FFF2-40B4-BE49-F238E27FC236}">
                <a16:creationId xmlns:a16="http://schemas.microsoft.com/office/drawing/2014/main" id="{AC87B8D0-E1D9-4760-A34D-90CF434B07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20591F-E0BE-4701-8919-4FAE36BB1F1A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1317" name="Footer Placeholder 5">
            <a:extLst>
              <a:ext uri="{FF2B5EF4-FFF2-40B4-BE49-F238E27FC236}">
                <a16:creationId xmlns:a16="http://schemas.microsoft.com/office/drawing/2014/main" id="{C5C06549-445B-49BF-841C-DCAB2BCF82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41318" name="Slide Number Placeholder 6">
            <a:extLst>
              <a:ext uri="{FF2B5EF4-FFF2-40B4-BE49-F238E27FC236}">
                <a16:creationId xmlns:a16="http://schemas.microsoft.com/office/drawing/2014/main" id="{38157BB0-F25E-4719-8605-C32926CFB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054FA7-7DB1-4F4D-9C42-32799F4A9ABF}" type="slidenum">
              <a:rPr lang="en-AU" altLang="en-US" smtClean="0">
                <a:latin typeface="Times New Roman" panose="02020603050405020304" pitchFamily="18" charset="0"/>
              </a:rPr>
              <a:pPr/>
              <a:t>62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3">
            <a:extLst>
              <a:ext uri="{FF2B5EF4-FFF2-40B4-BE49-F238E27FC236}">
                <a16:creationId xmlns:a16="http://schemas.microsoft.com/office/drawing/2014/main" id="{288A6C48-F7E2-4C7E-B6E2-89EF8F05FB2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58A56C-39AF-42DA-9843-57C73586F252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6">
            <a:extLst>
              <a:ext uri="{FF2B5EF4-FFF2-40B4-BE49-F238E27FC236}">
                <a16:creationId xmlns:a16="http://schemas.microsoft.com/office/drawing/2014/main" id="{7085603D-6398-4800-9411-6070925D197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43364" name="Rectangle 7">
            <a:extLst>
              <a:ext uri="{FF2B5EF4-FFF2-40B4-BE49-F238E27FC236}">
                <a16:creationId xmlns:a16="http://schemas.microsoft.com/office/drawing/2014/main" id="{9BA566F8-6117-42CD-9B26-29B39A0075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0734F69-B7E8-4553-B331-199E2E59B3CD}" type="slidenum">
              <a:rPr lang="en-AU" altLang="en-US" smtClean="0">
                <a:latin typeface="Times New Roman" panose="02020603050405020304" pitchFamily="18" charset="0"/>
              </a:rPr>
              <a:pPr/>
              <a:t>63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3365" name="Rectangle 2">
            <a:extLst>
              <a:ext uri="{FF2B5EF4-FFF2-40B4-BE49-F238E27FC236}">
                <a16:creationId xmlns:a16="http://schemas.microsoft.com/office/drawing/2014/main" id="{F20A2490-D485-4D93-8176-6A47AD43F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6" name="Rectangle 3">
            <a:extLst>
              <a:ext uri="{FF2B5EF4-FFF2-40B4-BE49-F238E27FC236}">
                <a16:creationId xmlns:a16="http://schemas.microsoft.com/office/drawing/2014/main" id="{71FC152A-DE0C-429C-A5AC-C429E655D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NOTE: </a:t>
            </a:r>
          </a:p>
          <a:p>
            <a:r>
              <a:rPr lang="en-US" altLang="en-US"/>
              <a:t>  srl: shift right logical, &gt;&gt;&gt;</a:t>
            </a:r>
          </a:p>
          <a:p>
            <a:r>
              <a:rPr lang="en-US" altLang="en-US"/>
              <a:t>  sra: shift right arithmetic, &gt;&gt; 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3">
            <a:extLst>
              <a:ext uri="{FF2B5EF4-FFF2-40B4-BE49-F238E27FC236}">
                <a16:creationId xmlns:a16="http://schemas.microsoft.com/office/drawing/2014/main" id="{DE49AB59-C9D8-41E1-968A-D8FC6B17C14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20B3E6-C5CF-4B9C-A7D1-213EC65641F4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6">
            <a:extLst>
              <a:ext uri="{FF2B5EF4-FFF2-40B4-BE49-F238E27FC236}">
                <a16:creationId xmlns:a16="http://schemas.microsoft.com/office/drawing/2014/main" id="{4130623E-1A75-4346-984F-9361CFEAB6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45412" name="Rectangle 7">
            <a:extLst>
              <a:ext uri="{FF2B5EF4-FFF2-40B4-BE49-F238E27FC236}">
                <a16:creationId xmlns:a16="http://schemas.microsoft.com/office/drawing/2014/main" id="{8DF80A66-5E62-4970-9702-0E197B7A2E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3545AA-02F1-4C17-BC2C-084741AF3579}" type="slidenum">
              <a:rPr lang="en-AU" altLang="en-US" smtClean="0">
                <a:latin typeface="Times New Roman" panose="02020603050405020304" pitchFamily="18" charset="0"/>
              </a:rPr>
              <a:pPr/>
              <a:t>64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5413" name="Rectangle 2">
            <a:extLst>
              <a:ext uri="{FF2B5EF4-FFF2-40B4-BE49-F238E27FC236}">
                <a16:creationId xmlns:a16="http://schemas.microsoft.com/office/drawing/2014/main" id="{415F0F92-10B9-4B2C-80FC-4E69EB35EC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4" name="Rectangle 3">
            <a:extLst>
              <a:ext uri="{FF2B5EF4-FFF2-40B4-BE49-F238E27FC236}">
                <a16:creationId xmlns:a16="http://schemas.microsoft.com/office/drawing/2014/main" id="{434C21CC-06AE-43D2-B9CB-E74B711511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>
            <a:extLst>
              <a:ext uri="{FF2B5EF4-FFF2-40B4-BE49-F238E27FC236}">
                <a16:creationId xmlns:a16="http://schemas.microsoft.com/office/drawing/2014/main" id="{3AD4C0DD-6FFC-40A1-9573-CE988C3CC8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261CDA-3A45-4DB3-80BD-EBDF1647E432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6">
            <a:extLst>
              <a:ext uri="{FF2B5EF4-FFF2-40B4-BE49-F238E27FC236}">
                <a16:creationId xmlns:a16="http://schemas.microsoft.com/office/drawing/2014/main" id="{8DCA0C33-819A-4BB7-9D1A-49D41F15DF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47460" name="Rectangle 7">
            <a:extLst>
              <a:ext uri="{FF2B5EF4-FFF2-40B4-BE49-F238E27FC236}">
                <a16:creationId xmlns:a16="http://schemas.microsoft.com/office/drawing/2014/main" id="{55882B6C-F661-476B-93BE-C0CC7034D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E0FEAC-DDD8-4FDB-9801-0356CB05B3E7}" type="slidenum">
              <a:rPr lang="en-AU" altLang="en-US" smtClean="0">
                <a:latin typeface="Times New Roman" panose="02020603050405020304" pitchFamily="18" charset="0"/>
              </a:rPr>
              <a:pPr/>
              <a:t>65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7461" name="Rectangle 2">
            <a:extLst>
              <a:ext uri="{FF2B5EF4-FFF2-40B4-BE49-F238E27FC236}">
                <a16:creationId xmlns:a16="http://schemas.microsoft.com/office/drawing/2014/main" id="{18F72391-19E3-4B94-8EAB-3AC1040585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2" name="Rectangle 3">
            <a:extLst>
              <a:ext uri="{FF2B5EF4-FFF2-40B4-BE49-F238E27FC236}">
                <a16:creationId xmlns:a16="http://schemas.microsoft.com/office/drawing/2014/main" id="{0192251B-CB84-4C88-BB9F-9FF32D3E65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30000">
                <a:ea typeface="Cambria Math" panose="02040503050406030204" pitchFamily="18" charset="0"/>
                <a:cs typeface="Cambria Math" panose="02040503050406030204" pitchFamily="18" charset="0"/>
              </a:rPr>
              <a:t>⊺ </a:t>
            </a:r>
            <a:r>
              <a:rPr lang="en-US" altLang="en-US"/>
              <a:t>Ref: wiki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>
            <a:extLst>
              <a:ext uri="{FF2B5EF4-FFF2-40B4-BE49-F238E27FC236}">
                <a16:creationId xmlns:a16="http://schemas.microsoft.com/office/drawing/2014/main" id="{3AD4C0DD-6FFC-40A1-9573-CE988C3CC8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261CDA-3A45-4DB3-80BD-EBDF1647E432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6">
            <a:extLst>
              <a:ext uri="{FF2B5EF4-FFF2-40B4-BE49-F238E27FC236}">
                <a16:creationId xmlns:a16="http://schemas.microsoft.com/office/drawing/2014/main" id="{8DCA0C33-819A-4BB7-9D1A-49D41F15DF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47460" name="Rectangle 7">
            <a:extLst>
              <a:ext uri="{FF2B5EF4-FFF2-40B4-BE49-F238E27FC236}">
                <a16:creationId xmlns:a16="http://schemas.microsoft.com/office/drawing/2014/main" id="{55882B6C-F661-476B-93BE-C0CC7034D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E0FEAC-DDD8-4FDB-9801-0356CB05B3E7}" type="slidenum">
              <a:rPr lang="en-AU" altLang="en-US" smtClean="0">
                <a:latin typeface="Times New Roman" panose="02020603050405020304" pitchFamily="18" charset="0"/>
              </a:rPr>
              <a:pPr/>
              <a:t>66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7461" name="Rectangle 2">
            <a:extLst>
              <a:ext uri="{FF2B5EF4-FFF2-40B4-BE49-F238E27FC236}">
                <a16:creationId xmlns:a16="http://schemas.microsoft.com/office/drawing/2014/main" id="{18F72391-19E3-4B94-8EAB-3AC1040585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2" name="Rectangle 3">
            <a:extLst>
              <a:ext uri="{FF2B5EF4-FFF2-40B4-BE49-F238E27FC236}">
                <a16:creationId xmlns:a16="http://schemas.microsoft.com/office/drawing/2014/main" id="{0192251B-CB84-4C88-BB9F-9FF32D3E65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aseline="30000">
                <a:ea typeface="Cambria Math" panose="02040503050406030204" pitchFamily="18" charset="0"/>
                <a:cs typeface="Cambria Math" panose="02040503050406030204" pitchFamily="18" charset="0"/>
              </a:rPr>
              <a:t>⊺ </a:t>
            </a:r>
            <a:r>
              <a:rPr lang="en-US" altLang="en-US"/>
              <a:t>Ref: wiki</a:t>
            </a:r>
          </a:p>
        </p:txBody>
      </p:sp>
    </p:spTree>
    <p:extLst>
      <p:ext uri="{BB962C8B-B14F-4D97-AF65-F5344CB8AC3E}">
        <p14:creationId xmlns:p14="http://schemas.microsoft.com/office/powerpoint/2010/main" val="39625313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>
            <a:extLst>
              <a:ext uri="{FF2B5EF4-FFF2-40B4-BE49-F238E27FC236}">
                <a16:creationId xmlns:a16="http://schemas.microsoft.com/office/drawing/2014/main" id="{CCA98637-F14B-4845-9D5A-69C44F31A65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2CDF2E-D7DA-4E89-8CDA-2F46015B36A5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6">
            <a:extLst>
              <a:ext uri="{FF2B5EF4-FFF2-40B4-BE49-F238E27FC236}">
                <a16:creationId xmlns:a16="http://schemas.microsoft.com/office/drawing/2014/main" id="{78FE9446-FA03-4100-94E1-608AAFED466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49508" name="Rectangle 7">
            <a:extLst>
              <a:ext uri="{FF2B5EF4-FFF2-40B4-BE49-F238E27FC236}">
                <a16:creationId xmlns:a16="http://schemas.microsoft.com/office/drawing/2014/main" id="{6B2E46E0-A7A0-493C-A400-162413C11B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9A9569-8107-4992-97AB-444C122A6D15}" type="slidenum">
              <a:rPr lang="en-AU" altLang="en-US" smtClean="0">
                <a:latin typeface="Times New Roman" panose="02020603050405020304" pitchFamily="18" charset="0"/>
              </a:rPr>
              <a:pPr/>
              <a:t>67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49509" name="Rectangle 2">
            <a:extLst>
              <a:ext uri="{FF2B5EF4-FFF2-40B4-BE49-F238E27FC236}">
                <a16:creationId xmlns:a16="http://schemas.microsoft.com/office/drawing/2014/main" id="{A3DBC27C-743D-478E-B13A-0F6B850413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10" name="Rectangle 3">
            <a:extLst>
              <a:ext uri="{FF2B5EF4-FFF2-40B4-BE49-F238E27FC236}">
                <a16:creationId xmlns:a16="http://schemas.microsoft.com/office/drawing/2014/main" id="{FF0750DF-DFC2-46EB-9A31-074B16FA8B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3">
            <a:extLst>
              <a:ext uri="{FF2B5EF4-FFF2-40B4-BE49-F238E27FC236}">
                <a16:creationId xmlns:a16="http://schemas.microsoft.com/office/drawing/2014/main" id="{91695D68-1528-4228-9CA6-A1204A40E37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FCC9D5-F236-4FE7-87A3-F6888285045D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6">
            <a:extLst>
              <a:ext uri="{FF2B5EF4-FFF2-40B4-BE49-F238E27FC236}">
                <a16:creationId xmlns:a16="http://schemas.microsoft.com/office/drawing/2014/main" id="{B88434D4-8AC0-4206-9C33-D5F873460D0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51556" name="Rectangle 7">
            <a:extLst>
              <a:ext uri="{FF2B5EF4-FFF2-40B4-BE49-F238E27FC236}">
                <a16:creationId xmlns:a16="http://schemas.microsoft.com/office/drawing/2014/main" id="{7158D632-5F00-4116-A36D-5A4B0A9BE4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044198-8389-4259-BAD2-EE692BD24DB6}" type="slidenum">
              <a:rPr lang="en-AU" altLang="en-US" smtClean="0">
                <a:latin typeface="Times New Roman" panose="02020603050405020304" pitchFamily="18" charset="0"/>
              </a:rPr>
              <a:pPr/>
              <a:t>68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51557" name="Rectangle 2">
            <a:extLst>
              <a:ext uri="{FF2B5EF4-FFF2-40B4-BE49-F238E27FC236}">
                <a16:creationId xmlns:a16="http://schemas.microsoft.com/office/drawing/2014/main" id="{BE2A77E0-5294-4A63-968B-C9732EB6EF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8" name="Rectangle 3">
            <a:extLst>
              <a:ext uri="{FF2B5EF4-FFF2-40B4-BE49-F238E27FC236}">
                <a16:creationId xmlns:a16="http://schemas.microsoft.com/office/drawing/2014/main" id="{D5D58B35-C636-40A8-9B81-B57DF6971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5E87C229-3193-4758-B023-1C6FD19CEB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1B8AA6-4EC2-4438-8C6B-4A09EAF6017B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B839DFF8-FC93-488F-8DDA-5B0816FD887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2B5BC65E-1BC6-4E93-879F-3B48A18707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768210-BB96-49EA-A341-1539153EF777}" type="slidenum">
              <a:rPr lang="en-AU" altLang="en-US" smtClean="0">
                <a:latin typeface="Times New Roman" panose="02020603050405020304" pitchFamily="18" charset="0"/>
              </a:rPr>
              <a:pPr/>
              <a:t>7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2FDC8EB4-2270-4D46-87F8-FB91E417D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729F3549-0173-4669-8BD4-ED85DE57E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BA021DFF-14EB-4DA1-89B1-8BBE3466098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01A740-1CE0-4E5F-8A1C-2DEB1948FB2B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6">
            <a:extLst>
              <a:ext uri="{FF2B5EF4-FFF2-40B4-BE49-F238E27FC236}">
                <a16:creationId xmlns:a16="http://schemas.microsoft.com/office/drawing/2014/main" id="{567F8327-6EC3-4746-A943-0C9228F842C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0484" name="Rectangle 7">
            <a:extLst>
              <a:ext uri="{FF2B5EF4-FFF2-40B4-BE49-F238E27FC236}">
                <a16:creationId xmlns:a16="http://schemas.microsoft.com/office/drawing/2014/main" id="{5EC6B1EC-14D5-4D4C-9717-ADF49274A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098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82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3850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2638" indent="-223838" defTabSz="9620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98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670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42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1438" indent="-223838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4CAE73-F423-4F85-8747-63927CA9CBA2}" type="slidenum">
              <a:rPr lang="en-AU" altLang="en-US" smtClean="0">
                <a:latin typeface="Times New Roman" panose="02020603050405020304" pitchFamily="18" charset="0"/>
              </a:rPr>
              <a:pPr/>
              <a:t>8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0485" name="Rectangle 2">
            <a:extLst>
              <a:ext uri="{FF2B5EF4-FFF2-40B4-BE49-F238E27FC236}">
                <a16:creationId xmlns:a16="http://schemas.microsoft.com/office/drawing/2014/main" id="{D719E9BA-BA7E-4B7E-820E-766474D411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>
            <a:extLst>
              <a:ext uri="{FF2B5EF4-FFF2-40B4-BE49-F238E27FC236}">
                <a16:creationId xmlns:a16="http://schemas.microsoft.com/office/drawing/2014/main" id="{E89AD035-3303-4385-B9C7-48778D2BFA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10018328-B777-477F-B5BF-1978BD3ED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B6D8785-7EB2-4318-BECE-93987463E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2" name="Date Placeholder 4">
            <a:extLst>
              <a:ext uri="{FF2B5EF4-FFF2-40B4-BE49-F238E27FC236}">
                <a16:creationId xmlns:a16="http://schemas.microsoft.com/office/drawing/2014/main" id="{D5B30E10-4E07-4482-AE90-627DFC9C2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246225-5243-47F0-A45C-77C502F48164}" type="datetime3">
              <a:rPr lang="en-AU" altLang="en-US" smtClean="0">
                <a:latin typeface="Times New Roman" panose="02020603050405020304" pitchFamily="18" charset="0"/>
              </a:rPr>
              <a:pPr/>
              <a:t>6 March, 2019</a:t>
            </a:fld>
            <a:endParaRPr lang="en-AU" altLang="en-US">
              <a:latin typeface="Times New Roman" panose="02020603050405020304" pitchFamily="18" charset="0"/>
            </a:endParaRPr>
          </a:p>
        </p:txBody>
      </p:sp>
      <p:sp>
        <p:nvSpPr>
          <p:cNvPr id="22533" name="Footer Placeholder 5">
            <a:extLst>
              <a:ext uri="{FF2B5EF4-FFF2-40B4-BE49-F238E27FC236}">
                <a16:creationId xmlns:a16="http://schemas.microsoft.com/office/drawing/2014/main" id="{754300B1-B9CD-4C24-80A3-F95B9B680C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en-US">
                <a:latin typeface="Times New Roman" panose="02020603050405020304" pitchFamily="18" charset="0"/>
              </a:rPr>
              <a:t>Chapter 3 — Arithmetic for Computers</a:t>
            </a:r>
          </a:p>
        </p:txBody>
      </p:sp>
      <p:sp>
        <p:nvSpPr>
          <p:cNvPr id="22534" name="Slide Number Placeholder 6">
            <a:extLst>
              <a:ext uri="{FF2B5EF4-FFF2-40B4-BE49-F238E27FC236}">
                <a16:creationId xmlns:a16="http://schemas.microsoft.com/office/drawing/2014/main" id="{8482D4CE-E1A3-4F19-9517-EC7D3DC59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7025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3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054A04-3548-43D6-912B-462F747D72AA}" type="slidenum">
              <a:rPr lang="en-AU" altLang="en-US" smtClean="0">
                <a:latin typeface="Times New Roman" panose="02020603050405020304" pitchFamily="18" charset="0"/>
              </a:rPr>
              <a:pPr/>
              <a:t>9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>
            <a:extLst>
              <a:ext uri="{FF2B5EF4-FFF2-40B4-BE49-F238E27FC236}">
                <a16:creationId xmlns:a16="http://schemas.microsoft.com/office/drawing/2014/main" id="{0B58CC6B-B08E-4E9D-93A2-E7851660C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" name="Rectangle 36">
            <a:extLst>
              <a:ext uri="{FF2B5EF4-FFF2-40B4-BE49-F238E27FC236}">
                <a16:creationId xmlns:a16="http://schemas.microsoft.com/office/drawing/2014/main" id="{57E94A14-A8A9-4453-9E10-60877C4A1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Rectangle 37">
            <a:extLst>
              <a:ext uri="{FF2B5EF4-FFF2-40B4-BE49-F238E27FC236}">
                <a16:creationId xmlns:a16="http://schemas.microsoft.com/office/drawing/2014/main" id="{9D2E6FAA-DEAA-4EA8-92A2-D55EACF3E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0560ADAD-AB50-4170-AB01-705A3D452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Rectangle 46">
            <a:extLst>
              <a:ext uri="{FF2B5EF4-FFF2-40B4-BE49-F238E27FC236}">
                <a16:creationId xmlns:a16="http://schemas.microsoft.com/office/drawing/2014/main" id="{7F553B52-0DC8-467C-9F9B-13DC8BCDC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6AE1FD95-EB47-4525-8BD4-A6B18C0FC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/>
          </a:p>
        </p:txBody>
      </p:sp>
      <p:pic>
        <p:nvPicPr>
          <p:cNvPr id="10" name="Picture 14" descr="MK Logo (2).png">
            <a:extLst>
              <a:ext uri="{FF2B5EF4-FFF2-40B4-BE49-F238E27FC236}">
                <a16:creationId xmlns:a16="http://schemas.microsoft.com/office/drawing/2014/main" id="{3717BCBA-6429-46BF-BEC8-C97E57255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1938"/>
            <a:ext cx="1155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4">
            <a:extLst>
              <a:ext uri="{FF2B5EF4-FFF2-40B4-BE49-F238E27FC236}">
                <a16:creationId xmlns:a16="http://schemas.microsoft.com/office/drawing/2014/main" id="{6E4C58E2-F7EB-4161-9F56-DBEE742350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58314C-5084-4E3C-B34F-9FC871183441}"/>
                </a:ext>
              </a:extLst>
            </p:cNvPr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3000" b="1" cap="small" dirty="0">
                  <a:solidFill>
                    <a:schemeClr val="bg1"/>
                  </a:solidFill>
                  <a:latin typeface="Corbel" pitchFamily="34" charset="0"/>
                </a:rPr>
                <a:t>Computer Organization and Design</a:t>
              </a:r>
              <a:endParaRPr lang="en-US" sz="3000" b="1" cap="small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85125-410F-43B0-A3D3-52C9286CEC5B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GB" sz="2000">
                  <a:solidFill>
                    <a:schemeClr val="bg1"/>
                  </a:solidFill>
                </a:rPr>
                <a:t>The Hardware/Software Interface</a:t>
              </a:r>
              <a:endParaRPr 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86AE391E-A426-46F2-A04A-512B276D17B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239F8817-7726-4746-B1DC-2854DCB83B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FD7397-5AA2-42E3-84A7-8AC939CD9C36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724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GB" sz="2000">
                  <a:solidFill>
                    <a:schemeClr val="bg1"/>
                  </a:solidFill>
                  <a:latin typeface="Arial Black" pitchFamily="34" charset="0"/>
                </a:rPr>
                <a:t>5</a:t>
              </a:r>
              <a:r>
                <a:rPr lang="en-GB" sz="2000" baseline="30000">
                  <a:solidFill>
                    <a:schemeClr val="bg1"/>
                  </a:solidFill>
                  <a:latin typeface="Arial Black" pitchFamily="34" charset="0"/>
                </a:rPr>
                <a:t>th</a:t>
              </a:r>
              <a:endParaRPr lang="en-GB" sz="2000">
                <a:solidFill>
                  <a:schemeClr val="bg1"/>
                </a:solidFill>
                <a:latin typeface="Arial Black" pitchFamily="34" charset="0"/>
              </a:endParaRPr>
            </a:p>
            <a:p>
              <a:pPr>
                <a:defRPr/>
              </a:pPr>
              <a:endParaRPr lang="en-US" sz="200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AD166D-89A7-46E8-83AA-CECC00BB9CEA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r>
                <a:rPr lang="en-GB" sz="1400">
                  <a:solidFill>
                    <a:schemeClr val="bg1"/>
                  </a:solidFill>
                </a:rPr>
                <a:t>Edition</a:t>
              </a:r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2325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9713CD9F-E26B-4617-8B7C-CE71C065C8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717263ED-FABD-4EB4-97A9-AF1824CB4D2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44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3D82888-D790-46B9-AE59-C639417703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9B2BE9FF-5424-416D-AD79-19D007C6CC5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346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758F2E50-5623-444F-A77D-C528FFFE825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E839F122-5760-4437-89E3-3A1A7791B90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403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F0BE02C9-B131-4C85-A221-DD5611F2A1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8403ADFA-A423-470B-A685-B645A14D38E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623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577020CA-5A9A-4892-89B7-F2FC151993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B262AD60-7F02-4857-9F17-112BAC69B4B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418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3E71D50B-2484-4DD9-8795-1E38530585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21FF6CFA-F28F-4DAD-AC4B-2B7B8E9D2F0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9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80B3B1D5-5AF2-4EF8-B0C8-4C5EB42E1B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9BC42AEE-9E5B-4879-A749-5198C5E0006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39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306A2468-644E-474D-909E-33FBDD2592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E984576C-FFC8-411E-AAEB-D99D0886014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20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297343C-31C0-4BB1-B424-8259CF051C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84620E01-6B8B-462C-A391-7FEB20EA9F9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579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211B243D-C41A-48F4-B1BB-B536D7D38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A4BB9C78-3BA6-4ED8-A5A4-9332B1BBFE8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975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>
            <a:extLst>
              <a:ext uri="{FF2B5EF4-FFF2-40B4-BE49-F238E27FC236}">
                <a16:creationId xmlns:a16="http://schemas.microsoft.com/office/drawing/2014/main" id="{D4BED656-2087-40E0-B46A-B8D94C3E0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F1844987-A5DA-4250-9D26-998FC24F23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28" name="Rectangle 10">
            <a:extLst>
              <a:ext uri="{FF2B5EF4-FFF2-40B4-BE49-F238E27FC236}">
                <a16:creationId xmlns:a16="http://schemas.microsoft.com/office/drawing/2014/main" id="{10F3C9B8-5103-4748-BE40-D6F6BE6608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40979" name="Rectangle 19">
            <a:extLst>
              <a:ext uri="{FF2B5EF4-FFF2-40B4-BE49-F238E27FC236}">
                <a16:creationId xmlns:a16="http://schemas.microsoft.com/office/drawing/2014/main" id="{D6FBF42A-59E4-49BC-B31A-19FEFFC0AF9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/>
            </a:lvl1pPr>
          </a:lstStyle>
          <a:p>
            <a:pPr>
              <a:defRPr/>
            </a:pPr>
            <a:r>
              <a:rPr lang="en-AU"/>
              <a:t>Chapter 3 — Arithmetic for Computers — </a:t>
            </a:r>
            <a:fld id="{9BBCDC92-96C5-4951-9F54-6959DA77ADB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sp>
        <p:nvSpPr>
          <p:cNvPr id="1030" name="Rectangle 25">
            <a:extLst>
              <a:ext uri="{FF2B5EF4-FFF2-40B4-BE49-F238E27FC236}">
                <a16:creationId xmlns:a16="http://schemas.microsoft.com/office/drawing/2014/main" id="{CF77C0D6-6CD7-4EFF-B234-2F45D603A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/>
          </a:p>
        </p:txBody>
      </p:sp>
      <p:pic>
        <p:nvPicPr>
          <p:cNvPr id="1031" name="Picture 7" descr="MK Logo.jpg">
            <a:extLst>
              <a:ext uri="{FF2B5EF4-FFF2-40B4-BE49-F238E27FC236}">
                <a16:creationId xmlns:a16="http://schemas.microsoft.com/office/drawing/2014/main" id="{1567FACA-C07F-410D-89FC-34D3E0D39BB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B6F27731-C6E2-4602-BC96-A20C0CBAD0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51050" y="1844675"/>
            <a:ext cx="6985000" cy="769938"/>
          </a:xfrm>
        </p:spPr>
        <p:txBody>
          <a:bodyPr/>
          <a:lstStyle/>
          <a:p>
            <a:pPr eaLnBrk="1" hangingPunct="1"/>
            <a:r>
              <a:rPr lang="en-AU" altLang="en-US"/>
              <a:t>CSCI-3301-Chapter 3</a:t>
            </a:r>
          </a:p>
        </p:txBody>
      </p:sp>
      <p:sp>
        <p:nvSpPr>
          <p:cNvPr id="5123" name="Rectangle 5">
            <a:extLst>
              <a:ext uri="{FF2B5EF4-FFF2-40B4-BE49-F238E27FC236}">
                <a16:creationId xmlns:a16="http://schemas.microsoft.com/office/drawing/2014/main" id="{B30C992D-8A15-4FC4-A97A-63FA5D53C72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Arithmetic for Computers</a:t>
            </a:r>
          </a:p>
        </p:txBody>
      </p:sp>
      <p:sp>
        <p:nvSpPr>
          <p:cNvPr id="5124" name="TextBox 2">
            <a:extLst>
              <a:ext uri="{FF2B5EF4-FFF2-40B4-BE49-F238E27FC236}">
                <a16:creationId xmlns:a16="http://schemas.microsoft.com/office/drawing/2014/main" id="{305F823F-642E-4D21-B09A-DC2372ACD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378450"/>
            <a:ext cx="419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Abdullah Yasin Nur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8B255AF-9943-4406-86D8-86A9325C0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299024"/>
            <a:ext cx="8459787" cy="52387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00"/>
                </a:solidFill>
                <a:ea typeface="Times New Roman" panose="02020603050405020304" pitchFamily="18" charset="0"/>
                <a:cs typeface="ITCFranklinGothicStd-Hvy"/>
              </a:rPr>
              <a:t>Overflow conditions for addition and subtraction</a:t>
            </a:r>
            <a:endParaRPr lang="en-US" altLang="en-US" sz="2800" dirty="0">
              <a:ea typeface="Times New Roman" panose="02020603050405020304" pitchFamily="18" charset="0"/>
              <a:cs typeface="ITCFranklinGothicStd-Hvy"/>
            </a:endParaRPr>
          </a:p>
        </p:txBody>
      </p:sp>
      <p:sp>
        <p:nvSpPr>
          <p:cNvPr id="21507" name="Footer Placeholder 3">
            <a:extLst>
              <a:ext uri="{FF2B5EF4-FFF2-40B4-BE49-F238E27FC236}">
                <a16:creationId xmlns:a16="http://schemas.microsoft.com/office/drawing/2014/main" id="{AFB9552C-7A3B-42CB-86F5-F888130ED7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6241B679-6772-495B-BDFC-EC662EEA09D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en-US" sz="1400"/>
          </a:p>
        </p:txBody>
      </p:sp>
      <p:pic>
        <p:nvPicPr>
          <p:cNvPr id="21508" name="Picture 6" descr="f03-02-9780124077263">
            <a:extLst>
              <a:ext uri="{FF2B5EF4-FFF2-40B4-BE49-F238E27FC236}">
                <a16:creationId xmlns:a16="http://schemas.microsoft.com/office/drawing/2014/main" id="{94012C07-F06B-4308-907A-A769210E346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1124744"/>
            <a:ext cx="8242300" cy="21923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097540-9A26-494F-803C-4F8EBDD1172F}"/>
              </a:ext>
            </a:extLst>
          </p:cNvPr>
          <p:cNvSpPr txBox="1"/>
          <p:nvPr/>
        </p:nvSpPr>
        <p:spPr>
          <a:xfrm>
            <a:off x="611560" y="374538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3</a:t>
            </a:r>
          </a:p>
          <a:p>
            <a:r>
              <a:rPr lang="en-US" dirty="0"/>
              <a:t>A      = 0111 0000 0000 0000 0000 0000 0000 0000</a:t>
            </a:r>
          </a:p>
          <a:p>
            <a:r>
              <a:rPr lang="en-US" dirty="0"/>
              <a:t>B      = 1101 0000 0000 0000 0000 0000 0000 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E5985-3EC8-4694-BC9A-8DDEBD98CC21}"/>
              </a:ext>
            </a:extLst>
          </p:cNvPr>
          <p:cNvSpPr txBox="1"/>
          <p:nvPr/>
        </p:nvSpPr>
        <p:spPr>
          <a:xfrm>
            <a:off x="618932" y="4797152"/>
            <a:ext cx="611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     = 0111 0000 0000 0000 0000 0000 0000 0000</a:t>
            </a:r>
          </a:p>
          <a:p>
            <a:r>
              <a:rPr lang="en-US" dirty="0"/>
              <a:t>B”     = 0011 0000 0000 0000 0000 0000 0000 0000</a:t>
            </a:r>
          </a:p>
          <a:p>
            <a:r>
              <a:rPr lang="en-US" dirty="0"/>
              <a:t>Sum = </a:t>
            </a:r>
            <a:r>
              <a:rPr lang="en-US" b="1" dirty="0"/>
              <a:t>1</a:t>
            </a:r>
            <a:r>
              <a:rPr lang="en-US" dirty="0"/>
              <a:t>010 0000 0000 0000 0000 0000 0000 0000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5D093-5E64-46D9-9DDC-4D07ACC86ED1}"/>
              </a:ext>
            </a:extLst>
          </p:cNvPr>
          <p:cNvSpPr txBox="1"/>
          <p:nvPr/>
        </p:nvSpPr>
        <p:spPr>
          <a:xfrm>
            <a:off x="6372200" y="4293096"/>
            <a:ext cx="259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3</a:t>
            </a:r>
          </a:p>
          <a:p>
            <a:r>
              <a:rPr lang="en-US" dirty="0"/>
              <a:t>A      = 1879048192</a:t>
            </a:r>
          </a:p>
          <a:p>
            <a:r>
              <a:rPr lang="en-US" dirty="0"/>
              <a:t>B      = -805306368</a:t>
            </a:r>
          </a:p>
          <a:p>
            <a:r>
              <a:rPr lang="en-US" dirty="0"/>
              <a:t>Sub  = </a:t>
            </a:r>
            <a:r>
              <a:rPr lang="en-US" b="1" dirty="0"/>
              <a:t>-1610612736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8B255AF-9943-4406-86D8-86A9325C0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299024"/>
            <a:ext cx="8459787" cy="52387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00"/>
                </a:solidFill>
                <a:ea typeface="Times New Roman" panose="02020603050405020304" pitchFamily="18" charset="0"/>
                <a:cs typeface="ITCFranklinGothicStd-Hvy"/>
              </a:rPr>
              <a:t>Overflow conditions for addition and subtraction</a:t>
            </a:r>
            <a:endParaRPr lang="en-US" altLang="en-US" sz="2800" dirty="0">
              <a:ea typeface="Times New Roman" panose="02020603050405020304" pitchFamily="18" charset="0"/>
              <a:cs typeface="ITCFranklinGothicStd-Hvy"/>
            </a:endParaRPr>
          </a:p>
        </p:txBody>
      </p:sp>
      <p:sp>
        <p:nvSpPr>
          <p:cNvPr id="21507" name="Footer Placeholder 3">
            <a:extLst>
              <a:ext uri="{FF2B5EF4-FFF2-40B4-BE49-F238E27FC236}">
                <a16:creationId xmlns:a16="http://schemas.microsoft.com/office/drawing/2014/main" id="{AFB9552C-7A3B-42CB-86F5-F888130ED7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6241B679-6772-495B-BDFC-EC662EEA09D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en-US" sz="1400"/>
          </a:p>
        </p:txBody>
      </p:sp>
      <p:pic>
        <p:nvPicPr>
          <p:cNvPr id="21508" name="Picture 6" descr="f03-02-9780124077263">
            <a:extLst>
              <a:ext uri="{FF2B5EF4-FFF2-40B4-BE49-F238E27FC236}">
                <a16:creationId xmlns:a16="http://schemas.microsoft.com/office/drawing/2014/main" id="{94012C07-F06B-4308-907A-A769210E346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1124744"/>
            <a:ext cx="8242300" cy="21923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097540-9A26-494F-803C-4F8EBDD1172F}"/>
              </a:ext>
            </a:extLst>
          </p:cNvPr>
          <p:cNvSpPr txBox="1"/>
          <p:nvPr/>
        </p:nvSpPr>
        <p:spPr>
          <a:xfrm>
            <a:off x="611560" y="374538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4</a:t>
            </a:r>
          </a:p>
          <a:p>
            <a:r>
              <a:rPr lang="en-US" dirty="0"/>
              <a:t>A      = 1111 0000 0000 0000 0000 0000 0000 0000</a:t>
            </a:r>
          </a:p>
          <a:p>
            <a:r>
              <a:rPr lang="en-US" dirty="0"/>
              <a:t>B      = 0101 0000 0000 0000 0000 0000 0000 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E5985-3EC8-4694-BC9A-8DDEBD98CC21}"/>
              </a:ext>
            </a:extLst>
          </p:cNvPr>
          <p:cNvSpPr txBox="1"/>
          <p:nvPr/>
        </p:nvSpPr>
        <p:spPr>
          <a:xfrm>
            <a:off x="618932" y="4797152"/>
            <a:ext cx="611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     = 1111 0000 0000 0000 0000 0000 0000 0000</a:t>
            </a:r>
          </a:p>
          <a:p>
            <a:r>
              <a:rPr lang="en-US" dirty="0"/>
              <a:t>B”     = 1011 0000 0000 0000 0000 0000 0000 0000</a:t>
            </a:r>
          </a:p>
          <a:p>
            <a:r>
              <a:rPr lang="en-US" dirty="0"/>
              <a:t>Sum = </a:t>
            </a:r>
            <a:r>
              <a:rPr lang="en-US" b="1" dirty="0"/>
              <a:t>0</a:t>
            </a:r>
            <a:r>
              <a:rPr lang="en-US" dirty="0"/>
              <a:t>010 0000 0000 0000 0000 0000 0000 0000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148FA-FF94-4E99-A609-CE6986C7E806}"/>
              </a:ext>
            </a:extLst>
          </p:cNvPr>
          <p:cNvSpPr txBox="1"/>
          <p:nvPr/>
        </p:nvSpPr>
        <p:spPr>
          <a:xfrm>
            <a:off x="6372200" y="4293096"/>
            <a:ext cx="259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3</a:t>
            </a:r>
          </a:p>
          <a:p>
            <a:r>
              <a:rPr lang="en-US" dirty="0"/>
              <a:t>A      = -268435456</a:t>
            </a:r>
          </a:p>
          <a:p>
            <a:r>
              <a:rPr lang="en-US" dirty="0"/>
              <a:t>B      = 1342177280</a:t>
            </a:r>
          </a:p>
          <a:p>
            <a:r>
              <a:rPr lang="en-US" dirty="0"/>
              <a:t>Sub  = </a:t>
            </a:r>
            <a:r>
              <a:rPr lang="en-US" b="1" dirty="0"/>
              <a:t>536870912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3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>
            <a:extLst>
              <a:ext uri="{FF2B5EF4-FFF2-40B4-BE49-F238E27FC236}">
                <a16:creationId xmlns:a16="http://schemas.microsoft.com/office/drawing/2014/main" id="{5E58D3A6-667E-4174-AC58-B0BBE1207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2208778D-E1D5-45EC-A579-B5648831FB5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en-US" sz="1400"/>
          </a:p>
        </p:txBody>
      </p:sp>
      <p:sp>
        <p:nvSpPr>
          <p:cNvPr id="23555" name="Rectangle 4">
            <a:extLst>
              <a:ext uri="{FF2B5EF4-FFF2-40B4-BE49-F238E27FC236}">
                <a16:creationId xmlns:a16="http://schemas.microsoft.com/office/drawing/2014/main" id="{385CCD7D-CD75-40D2-A57A-5D50B92D2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Dealing with Overflow in MIPS</a:t>
            </a:r>
            <a:endParaRPr lang="en-AU" altLang="en-US"/>
          </a:p>
        </p:txBody>
      </p:sp>
      <p:sp>
        <p:nvSpPr>
          <p:cNvPr id="23556" name="Rectangle 5">
            <a:extLst>
              <a:ext uri="{FF2B5EF4-FFF2-40B4-BE49-F238E27FC236}">
                <a16:creationId xmlns:a16="http://schemas.microsoft.com/office/drawing/2014/main" id="{B91F5737-79CD-4989-9B9E-FFD4F3AA3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86756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We have seen that signed and two’s complement case(s) where overflow can occur.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For unsigned: since it is commonly used for memory addressing the overflows are ignored.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Thus, MIPS provides 2 choices: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</a:t>
            </a:r>
            <a:r>
              <a:rPr lang="en-US" altLang="en-US">
                <a:latin typeface="Arial Rounded MT Bold" panose="020F0704030504030204" pitchFamily="34" charset="0"/>
              </a:rPr>
              <a:t>add</a:t>
            </a:r>
            <a:r>
              <a:rPr lang="en-US" altLang="en-US"/>
              <a:t>, </a:t>
            </a:r>
            <a:r>
              <a:rPr lang="en-US" altLang="en-US">
                <a:latin typeface="Arial Rounded MT Bold" panose="020F0704030504030204" pitchFamily="34" charset="0"/>
              </a:rPr>
              <a:t>addi</a:t>
            </a:r>
            <a:r>
              <a:rPr lang="en-US" altLang="en-US"/>
              <a:t> and </a:t>
            </a:r>
            <a:r>
              <a:rPr lang="en-US" altLang="en-US">
                <a:latin typeface="Arial Rounded MT Bold" panose="020F0704030504030204" pitchFamily="34" charset="0"/>
              </a:rPr>
              <a:t>sub</a:t>
            </a:r>
            <a:r>
              <a:rPr lang="en-US" altLang="en-US"/>
              <a:t> which cause exceptions on overflow.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Or, to use </a:t>
            </a:r>
            <a:r>
              <a:rPr lang="en-US" altLang="en-US">
                <a:latin typeface="Arial Rounded MT Bold" panose="020F0704030504030204" pitchFamily="34" charset="0"/>
              </a:rPr>
              <a:t>addu</a:t>
            </a:r>
            <a:r>
              <a:rPr lang="en-US" altLang="en-US"/>
              <a:t>, </a:t>
            </a:r>
            <a:r>
              <a:rPr lang="en-US" altLang="en-US">
                <a:latin typeface="Arial Rounded MT Bold" panose="020F0704030504030204" pitchFamily="34" charset="0"/>
              </a:rPr>
              <a:t>addui</a:t>
            </a:r>
            <a:r>
              <a:rPr lang="en-US" altLang="en-US"/>
              <a:t> and </a:t>
            </a:r>
            <a:r>
              <a:rPr lang="en-US" altLang="en-US">
                <a:latin typeface="Arial Rounded MT Bold" panose="020F0704030504030204" pitchFamily="34" charset="0"/>
              </a:rPr>
              <a:t>subu</a:t>
            </a:r>
            <a:r>
              <a:rPr lang="en-US" altLang="en-US"/>
              <a:t> instructions which do not cause exception on overflow.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>
            <a:extLst>
              <a:ext uri="{FF2B5EF4-FFF2-40B4-BE49-F238E27FC236}">
                <a16:creationId xmlns:a16="http://schemas.microsoft.com/office/drawing/2014/main" id="{8219AABD-03EE-400D-B4FA-3A5A19EB3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65B5CE6F-B6AD-4339-8A71-464F27F06F3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en-US" sz="1400"/>
          </a:p>
        </p:txBody>
      </p:sp>
      <p:sp>
        <p:nvSpPr>
          <p:cNvPr id="25603" name="Rectangle 4">
            <a:extLst>
              <a:ext uri="{FF2B5EF4-FFF2-40B4-BE49-F238E27FC236}">
                <a16:creationId xmlns:a16="http://schemas.microsoft.com/office/drawing/2014/main" id="{09EA73BA-F063-4B8F-8F65-E7F2B420A3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Dealing with Overflow …</a:t>
            </a:r>
            <a:endParaRPr lang="en-AU" altLang="en-US"/>
          </a:p>
        </p:txBody>
      </p:sp>
      <p:sp>
        <p:nvSpPr>
          <p:cNvPr id="25604" name="Rectangle 5">
            <a:extLst>
              <a:ext uri="{FF2B5EF4-FFF2-40B4-BE49-F238E27FC236}">
                <a16:creationId xmlns:a16="http://schemas.microsoft.com/office/drawing/2014/main" id="{387F0708-A17A-444E-BB73-504F831D9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Some languages (e.g., C, Java) ignore overflow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Other languages (e.g., Ada, Fortran) require raising an exception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>
            <a:extLst>
              <a:ext uri="{FF2B5EF4-FFF2-40B4-BE49-F238E27FC236}">
                <a16:creationId xmlns:a16="http://schemas.microsoft.com/office/drawing/2014/main" id="{FD07B497-C5E4-4C26-A14E-8EC5E3DAD0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9525BD6E-3E51-49CD-93D2-AFCCA656E0F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en-US" sz="14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2BC8EAE-9812-4EDA-8FFF-45AB631B1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Multiplication</a:t>
            </a:r>
            <a:endParaRPr lang="en-AU" altLang="en-US"/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2318FA53-DC11-43B5-8664-57AD83FDF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66762"/>
          </a:xfrm>
        </p:spPr>
        <p:txBody>
          <a:bodyPr/>
          <a:lstStyle/>
          <a:p>
            <a:pPr eaLnBrk="1" hangingPunct="1"/>
            <a:r>
              <a:rPr lang="en-US" altLang="en-US"/>
              <a:t>Start with long-multiplication approach</a:t>
            </a:r>
            <a:endParaRPr lang="en-AU" altLang="en-US"/>
          </a:p>
        </p:txBody>
      </p:sp>
      <p:grpSp>
        <p:nvGrpSpPr>
          <p:cNvPr id="35845" name="Group 4">
            <a:extLst>
              <a:ext uri="{FF2B5EF4-FFF2-40B4-BE49-F238E27FC236}">
                <a16:creationId xmlns:a16="http://schemas.microsoft.com/office/drawing/2014/main" id="{4BABD88D-299A-4B54-A812-E6FA6C84E9C8}"/>
              </a:ext>
            </a:extLst>
          </p:cNvPr>
          <p:cNvGrpSpPr>
            <a:grpSpLocks/>
          </p:cNvGrpSpPr>
          <p:nvPr/>
        </p:nvGrpSpPr>
        <p:grpSpPr bwMode="auto">
          <a:xfrm>
            <a:off x="4355976" y="2273693"/>
            <a:ext cx="1250950" cy="2225675"/>
            <a:chOff x="703" y="1616"/>
            <a:chExt cx="788" cy="1402"/>
          </a:xfrm>
        </p:grpSpPr>
        <p:sp>
          <p:nvSpPr>
            <p:cNvPr id="35852" name="Text Box 5">
              <a:extLst>
                <a:ext uri="{FF2B5EF4-FFF2-40B4-BE49-F238E27FC236}">
                  <a16:creationId xmlns:a16="http://schemas.microsoft.com/office/drawing/2014/main" id="{DF9E7133-8628-4411-A12D-E7B622725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1616"/>
              <a:ext cx="788" cy="1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anose="020B0609040504020204" pitchFamily="49" charset="0"/>
                </a:rPr>
                <a:t>   1000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anose="020B0609040504020204" pitchFamily="49" charset="0"/>
                </a:rPr>
                <a:t>×  1001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anose="020B0609040504020204" pitchFamily="49" charset="0"/>
                </a:rPr>
                <a:t>   1000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anose="020B0609040504020204" pitchFamily="49" charset="0"/>
                </a:rPr>
                <a:t>  0000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anose="020B0609040504020204" pitchFamily="49" charset="0"/>
                </a:rPr>
                <a:t> 0000 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anose="020B0609040504020204" pitchFamily="49" charset="0"/>
                </a:rPr>
                <a:t>1000  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anose="020B0609040504020204" pitchFamily="49" charset="0"/>
                </a:rPr>
                <a:t>1001000</a:t>
              </a:r>
              <a:endParaRPr lang="en-AU" altLang="en-US" sz="2000" dirty="0">
                <a:latin typeface="Lucida Console" panose="020B0609040504020204" pitchFamily="49" charset="0"/>
              </a:endParaRPr>
            </a:p>
          </p:txBody>
        </p:sp>
        <p:sp>
          <p:nvSpPr>
            <p:cNvPr id="35853" name="Line 6">
              <a:extLst>
                <a:ext uri="{FF2B5EF4-FFF2-40B4-BE49-F238E27FC236}">
                  <a16:creationId xmlns:a16="http://schemas.microsoft.com/office/drawing/2014/main" id="{B632C3E8-42E5-4B29-AA5B-27DC7074F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3" y="2024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7">
              <a:extLst>
                <a:ext uri="{FF2B5EF4-FFF2-40B4-BE49-F238E27FC236}">
                  <a16:creationId xmlns:a16="http://schemas.microsoft.com/office/drawing/2014/main" id="{1F7DBB34-8D9D-4212-A094-F776210773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3" y="2795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Text Box 9">
            <a:extLst>
              <a:ext uri="{FF2B5EF4-FFF2-40B4-BE49-F238E27FC236}">
                <a16:creationId xmlns:a16="http://schemas.microsoft.com/office/drawing/2014/main" id="{9B1AE605-4A58-466D-B557-DAEBE708A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438" y="4727968"/>
            <a:ext cx="2305050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Max length of product is the sum of operand lengths</a:t>
            </a:r>
            <a:endParaRPr lang="en-AU" altLang="en-US" sz="1800" dirty="0"/>
          </a:p>
        </p:txBody>
      </p:sp>
      <p:sp>
        <p:nvSpPr>
          <p:cNvPr id="35847" name="AutoShape 10">
            <a:extLst>
              <a:ext uri="{FF2B5EF4-FFF2-40B4-BE49-F238E27FC236}">
                <a16:creationId xmlns:a16="http://schemas.microsoft.com/office/drawing/2014/main" id="{6CD1A39D-C892-45BA-B9FC-7FF220BA11FB}"/>
              </a:ext>
            </a:extLst>
          </p:cNvPr>
          <p:cNvSpPr>
            <a:spLocks/>
          </p:cNvSpPr>
          <p:nvPr/>
        </p:nvSpPr>
        <p:spPr bwMode="auto">
          <a:xfrm>
            <a:off x="2727201" y="2014931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121634"/>
              <a:gd name="adj4" fmla="val 1448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multiplicand</a:t>
            </a:r>
            <a:endParaRPr lang="en-AU" altLang="en-US" sz="1600"/>
          </a:p>
        </p:txBody>
      </p:sp>
      <p:sp>
        <p:nvSpPr>
          <p:cNvPr id="35848" name="AutoShape 11">
            <a:extLst>
              <a:ext uri="{FF2B5EF4-FFF2-40B4-BE49-F238E27FC236}">
                <a16:creationId xmlns:a16="http://schemas.microsoft.com/office/drawing/2014/main" id="{CD7D2F18-3467-4217-A732-00A680B497EC}"/>
              </a:ext>
            </a:extLst>
          </p:cNvPr>
          <p:cNvSpPr>
            <a:spLocks/>
          </p:cNvSpPr>
          <p:nvPr/>
        </p:nvSpPr>
        <p:spPr bwMode="auto">
          <a:xfrm>
            <a:off x="2727201" y="2489593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69231"/>
              <a:gd name="adj4" fmla="val 1466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multiplier</a:t>
            </a:r>
            <a:endParaRPr lang="en-AU" altLang="en-US" sz="1600"/>
          </a:p>
        </p:txBody>
      </p:sp>
      <p:sp>
        <p:nvSpPr>
          <p:cNvPr id="35849" name="AutoShape 12">
            <a:extLst>
              <a:ext uri="{FF2B5EF4-FFF2-40B4-BE49-F238E27FC236}">
                <a16:creationId xmlns:a16="http://schemas.microsoft.com/office/drawing/2014/main" id="{225606D2-CE1F-4FAD-8BF2-5079DDC7D5E4}"/>
              </a:ext>
            </a:extLst>
          </p:cNvPr>
          <p:cNvSpPr>
            <a:spLocks/>
          </p:cNvSpPr>
          <p:nvPr/>
        </p:nvSpPr>
        <p:spPr bwMode="auto">
          <a:xfrm>
            <a:off x="2727201" y="4073918"/>
            <a:ext cx="1150937" cy="358775"/>
          </a:xfrm>
          <a:prstGeom prst="borderCallout1">
            <a:avLst>
              <a:gd name="adj1" fmla="val 31856"/>
              <a:gd name="adj2" fmla="val 106620"/>
              <a:gd name="adj3" fmla="val 58407"/>
              <a:gd name="adj4" fmla="val 144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product</a:t>
            </a:r>
            <a:endParaRPr lang="en-AU" altLang="en-US" sz="1600"/>
          </a:p>
        </p:txBody>
      </p:sp>
      <p:sp>
        <p:nvSpPr>
          <p:cNvPr id="35850" name="Text Box 14">
            <a:extLst>
              <a:ext uri="{FF2B5EF4-FFF2-40B4-BE49-F238E27FC236}">
                <a16:creationId xmlns:a16="http://schemas.microsoft.com/office/drawing/2014/main" id="{F170E6D4-B182-4B13-8CE9-C39E9685C5C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54169" y="823119"/>
            <a:ext cx="2012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§3.3 Multiplication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>
            <a:extLst>
              <a:ext uri="{FF2B5EF4-FFF2-40B4-BE49-F238E27FC236}">
                <a16:creationId xmlns:a16="http://schemas.microsoft.com/office/drawing/2014/main" id="{310437B2-F584-4D01-B738-E37E734B31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3EC81711-3370-4B6F-9EB0-BEC3CDC7D25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en-US" sz="1400"/>
          </a:p>
        </p:txBody>
      </p:sp>
      <p:pic>
        <p:nvPicPr>
          <p:cNvPr id="37891" name="Picture 9" descr="f03-05-P374493">
            <a:extLst>
              <a:ext uri="{FF2B5EF4-FFF2-40B4-BE49-F238E27FC236}">
                <a16:creationId xmlns:a16="http://schemas.microsoft.com/office/drawing/2014/main" id="{C478D2C0-7172-4E50-ABEA-412199D7A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1152525"/>
            <a:ext cx="3238500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2">
            <a:extLst>
              <a:ext uri="{FF2B5EF4-FFF2-40B4-BE49-F238E27FC236}">
                <a16:creationId xmlns:a16="http://schemas.microsoft.com/office/drawing/2014/main" id="{DD88A3A0-73E5-49F0-9CAF-A35609249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Multiplication Hardware</a:t>
            </a:r>
            <a:endParaRPr lang="en-AU" altLang="en-US"/>
          </a:p>
        </p:txBody>
      </p:sp>
      <p:sp>
        <p:nvSpPr>
          <p:cNvPr id="37893" name="AutoShape 5">
            <a:extLst>
              <a:ext uri="{FF2B5EF4-FFF2-40B4-BE49-F238E27FC236}">
                <a16:creationId xmlns:a16="http://schemas.microsoft.com/office/drawing/2014/main" id="{5C494BA8-0038-4674-A818-653EE7314940}"/>
              </a:ext>
            </a:extLst>
          </p:cNvPr>
          <p:cNvSpPr>
            <a:spLocks/>
          </p:cNvSpPr>
          <p:nvPr/>
        </p:nvSpPr>
        <p:spPr bwMode="auto">
          <a:xfrm>
            <a:off x="6156325" y="5013325"/>
            <a:ext cx="1439863" cy="330200"/>
          </a:xfrm>
          <a:prstGeom prst="borderCallout1">
            <a:avLst>
              <a:gd name="adj1" fmla="val 34616"/>
              <a:gd name="adj2" fmla="val -5292"/>
              <a:gd name="adj3" fmla="val -167787"/>
              <a:gd name="adj4" fmla="val -403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ahoma" panose="020B0604030504040204" pitchFamily="34" charset="0"/>
              </a:rPr>
              <a:t>Initially 0</a:t>
            </a:r>
            <a:endParaRPr lang="en-AU" altLang="en-US" sz="1600">
              <a:latin typeface="Tahoma" panose="020B0604030504040204" pitchFamily="34" charset="0"/>
            </a:endParaRPr>
          </a:p>
        </p:txBody>
      </p:sp>
      <p:pic>
        <p:nvPicPr>
          <p:cNvPr id="37894" name="Picture 8" descr="f03-04-P374493">
            <a:extLst>
              <a:ext uri="{FF2B5EF4-FFF2-40B4-BE49-F238E27FC236}">
                <a16:creationId xmlns:a16="http://schemas.microsoft.com/office/drawing/2014/main" id="{AF0309D4-3BD5-42E0-B6EC-2814C776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1557338"/>
            <a:ext cx="5326063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1">
            <a:extLst>
              <a:ext uri="{FF2B5EF4-FFF2-40B4-BE49-F238E27FC236}">
                <a16:creationId xmlns:a16="http://schemas.microsoft.com/office/drawing/2014/main" id="{33E35030-FE7F-4A6E-926F-FB5550C70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43120"/>
            <a:ext cx="9144000" cy="9233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/>
              <a:t>If each operations requires one clock cycle, then for 3 operations applied to each 32 bits will require almost 100 clock cycle in total. 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dirty="0"/>
              <a:t>If these 3 operations are done in parallel then it will require 1/3 of this execution time.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BC25F-A9FB-4AB0-963C-F99D82AADEC7}"/>
              </a:ext>
            </a:extLst>
          </p:cNvPr>
          <p:cNvSpPr txBox="1"/>
          <p:nvPr/>
        </p:nvSpPr>
        <p:spPr>
          <a:xfrm>
            <a:off x="4792716" y="113454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number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6713F-284D-440A-845B-B3FFA5442836}"/>
              </a:ext>
            </a:extLst>
          </p:cNvPr>
          <p:cNvSpPr txBox="1"/>
          <p:nvPr/>
        </p:nvSpPr>
        <p:spPr>
          <a:xfrm>
            <a:off x="7182944" y="2283151"/>
            <a:ext cx="18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number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>
            <a:extLst>
              <a:ext uri="{FF2B5EF4-FFF2-40B4-BE49-F238E27FC236}">
                <a16:creationId xmlns:a16="http://schemas.microsoft.com/office/drawing/2014/main" id="{A0B300C1-469A-48FE-977A-39A4E02EC7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3B8F7683-B5A1-41C3-BAAB-19CA6E49CAE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en-US" sz="1400"/>
          </a:p>
        </p:txBody>
      </p:sp>
      <p:sp>
        <p:nvSpPr>
          <p:cNvPr id="46083" name="Rectangle 6">
            <a:extLst>
              <a:ext uri="{FF2B5EF4-FFF2-40B4-BE49-F238E27FC236}">
                <a16:creationId xmlns:a16="http://schemas.microsoft.com/office/drawing/2014/main" id="{2FF97F55-EF55-4078-919B-616048440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Faster Multiplier</a:t>
            </a:r>
            <a:endParaRPr lang="en-AU" altLang="en-US"/>
          </a:p>
        </p:txBody>
      </p:sp>
      <p:sp>
        <p:nvSpPr>
          <p:cNvPr id="46084" name="Rectangle 7">
            <a:extLst>
              <a:ext uri="{FF2B5EF4-FFF2-40B4-BE49-F238E27FC236}">
                <a16:creationId xmlns:a16="http://schemas.microsoft.com/office/drawing/2014/main" id="{5C94EB1C-CFC2-4222-B282-CD0C757BF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3962"/>
          </a:xfrm>
        </p:spPr>
        <p:txBody>
          <a:bodyPr/>
          <a:lstStyle/>
          <a:p>
            <a:pPr eaLnBrk="1" hangingPunct="1"/>
            <a:r>
              <a:rPr lang="en-US" altLang="en-US"/>
              <a:t>Uses multiple adders</a:t>
            </a:r>
          </a:p>
          <a:p>
            <a:pPr lvl="1" eaLnBrk="1" hangingPunct="1"/>
            <a:r>
              <a:rPr lang="en-US" altLang="en-US"/>
              <a:t>Cost/performance tradeoff</a:t>
            </a:r>
          </a:p>
        </p:txBody>
      </p:sp>
      <p:pic>
        <p:nvPicPr>
          <p:cNvPr id="46085" name="Picture 5" descr="f03-08-P374493">
            <a:extLst>
              <a:ext uri="{FF2B5EF4-FFF2-40B4-BE49-F238E27FC236}">
                <a16:creationId xmlns:a16="http://schemas.microsoft.com/office/drawing/2014/main" id="{62D2D1DB-1DA0-4407-A440-EC2A7A49E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420938"/>
            <a:ext cx="6845300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8">
            <a:extLst>
              <a:ext uri="{FF2B5EF4-FFF2-40B4-BE49-F238E27FC236}">
                <a16:creationId xmlns:a16="http://schemas.microsoft.com/office/drawing/2014/main" id="{CC6CEACC-E4B9-4DE6-8E04-54EDA3E9A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157788"/>
            <a:ext cx="827087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Can be pipelined</a:t>
            </a:r>
          </a:p>
          <a:p>
            <a:pPr lvl="1" eaLnBrk="1" hangingPunct="1"/>
            <a:r>
              <a:rPr lang="en-US" altLang="en-US"/>
              <a:t>Several multiplication performed in parallel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>
            <a:extLst>
              <a:ext uri="{FF2B5EF4-FFF2-40B4-BE49-F238E27FC236}">
                <a16:creationId xmlns:a16="http://schemas.microsoft.com/office/drawing/2014/main" id="{1178E769-1B5D-4E0F-B5A4-27D9261F21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8C76B5B-9A5B-41BC-BDC5-8BDE9374930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en-US" sz="1400"/>
          </a:p>
        </p:txBody>
      </p:sp>
      <p:sp>
        <p:nvSpPr>
          <p:cNvPr id="44035" name="Rectangle 5">
            <a:extLst>
              <a:ext uri="{FF2B5EF4-FFF2-40B4-BE49-F238E27FC236}">
                <a16:creationId xmlns:a16="http://schemas.microsoft.com/office/drawing/2014/main" id="{C0F5CEE4-B88B-4CA7-8BC0-3BADFF870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Signed Multiplier</a:t>
            </a:r>
            <a:endParaRPr lang="en-AU" altLang="en-US"/>
          </a:p>
        </p:txBody>
      </p:sp>
      <p:sp>
        <p:nvSpPr>
          <p:cNvPr id="37892" name="Rectangle 6">
            <a:extLst>
              <a:ext uri="{FF2B5EF4-FFF2-40B4-BE49-F238E27FC236}">
                <a16:creationId xmlns:a16="http://schemas.microsoft.com/office/drawing/2014/main" id="{396C9F04-CB86-4938-A598-AF91E0AC7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Convert the multiplier and multiplicand to positive numbers and remember the original signs.</a:t>
            </a:r>
          </a:p>
          <a:p>
            <a:pPr eaLnBrk="1" hangingPunct="1">
              <a:defRPr/>
            </a:pPr>
            <a:r>
              <a:rPr lang="en-US" sz="2800" dirty="0"/>
              <a:t>Run for 31 iterations, leaving the signs out of calculation. </a:t>
            </a:r>
          </a:p>
          <a:p>
            <a:pPr eaLnBrk="1" hangingPunct="1">
              <a:defRPr/>
            </a:pPr>
            <a:r>
              <a:rPr lang="en-US" sz="2800" dirty="0"/>
              <a:t>If the signs disagree then we need to negate the result. </a:t>
            </a:r>
          </a:p>
          <a:p>
            <a:pPr eaLnBrk="1" hangingPunct="1">
              <a:defRPr/>
            </a:pPr>
            <a:r>
              <a:rPr lang="en-US" sz="2800" dirty="0"/>
              <a:t>Shifting steps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extend the sign </a:t>
            </a:r>
            <a:r>
              <a:rPr lang="en-US" sz="2800" dirty="0"/>
              <a:t>of product for signed numbers.</a:t>
            </a:r>
          </a:p>
          <a:p>
            <a:pPr eaLnBrk="1" hangingPunct="1">
              <a:defRPr/>
            </a:pPr>
            <a:r>
              <a:rPr lang="en-US" sz="2800" dirty="0"/>
              <a:t>Finally, the lower word will have the 32-bit product.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>
            <a:extLst>
              <a:ext uri="{FF2B5EF4-FFF2-40B4-BE49-F238E27FC236}">
                <a16:creationId xmlns:a16="http://schemas.microsoft.com/office/drawing/2014/main" id="{9FEC3530-E3E6-4C2C-B69A-14596B484D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316969D0-6DD7-4352-9451-80D4EF0E3A5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en-US" sz="14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C500278F-755B-4B6F-BF00-BE55053BF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MIPS Multiplication</a:t>
            </a:r>
            <a:endParaRPr lang="en-AU" altLang="en-US"/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7D8F1124-E177-452E-9D16-6E20D43AD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Two 32-bit registers for product</a:t>
            </a:r>
          </a:p>
          <a:p>
            <a:pPr lvl="1" eaLnBrk="1" hangingPunct="1"/>
            <a:r>
              <a:rPr lang="en-US" altLang="en-US" sz="2400" dirty="0"/>
              <a:t>HI: most-significant 32 bits</a:t>
            </a:r>
          </a:p>
          <a:p>
            <a:pPr lvl="1" eaLnBrk="1" hangingPunct="1"/>
            <a:r>
              <a:rPr lang="en-US" altLang="en-US" sz="2400" dirty="0"/>
              <a:t>LO: least-significant 32-bits</a:t>
            </a:r>
          </a:p>
          <a:p>
            <a:pPr eaLnBrk="1" hangingPunct="1"/>
            <a:r>
              <a:rPr lang="en-US" altLang="en-US" sz="2800" u="sng" dirty="0"/>
              <a:t>Instruction</a:t>
            </a:r>
            <a:r>
              <a:rPr lang="en-US" altLang="en-US" sz="2800" dirty="0"/>
              <a:t>s</a:t>
            </a:r>
          </a:p>
          <a:p>
            <a:pPr lvl="1" eaLnBrk="1" hangingPunct="1"/>
            <a:r>
              <a:rPr lang="en-US" altLang="en-US" sz="2400" dirty="0" err="1">
                <a:latin typeface="Lucida Console" panose="020B0609040504020204" pitchFamily="49" charset="0"/>
              </a:rPr>
              <a:t>mult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</a:rPr>
              <a:t>rs</a:t>
            </a:r>
            <a:r>
              <a:rPr lang="en-US" altLang="en-US" sz="2400" dirty="0">
                <a:latin typeface="Lucida Console" panose="020B0609040504020204" pitchFamily="49" charset="0"/>
              </a:rPr>
              <a:t>, rt  /  </a:t>
            </a:r>
            <a:r>
              <a:rPr lang="en-US" altLang="en-US" sz="2400" dirty="0" err="1">
                <a:latin typeface="Lucida Console" panose="020B0609040504020204" pitchFamily="49" charset="0"/>
              </a:rPr>
              <a:t>multu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</a:rPr>
              <a:t>rs</a:t>
            </a:r>
            <a:r>
              <a:rPr lang="en-US" altLang="en-US" sz="2400" dirty="0">
                <a:latin typeface="Lucida Console" panose="020B0609040504020204" pitchFamily="49" charset="0"/>
              </a:rPr>
              <a:t>, rt</a:t>
            </a:r>
          </a:p>
          <a:p>
            <a:pPr lvl="2" eaLnBrk="1" hangingPunct="1"/>
            <a:r>
              <a:rPr lang="en-US" altLang="en-US" sz="2000" dirty="0"/>
              <a:t>64-bit product in HI/LO</a:t>
            </a:r>
          </a:p>
          <a:p>
            <a:pPr lvl="1" eaLnBrk="1" hangingPunct="1"/>
            <a:r>
              <a:rPr lang="en-US" altLang="en-US" sz="2400" dirty="0" err="1">
                <a:latin typeface="Lucida Console" panose="020B0609040504020204" pitchFamily="49" charset="0"/>
              </a:rPr>
              <a:t>mfhi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</a:rPr>
              <a:t>rd</a:t>
            </a:r>
            <a:r>
              <a:rPr lang="en-US" altLang="en-US" sz="2400" dirty="0">
                <a:latin typeface="Lucida Console" panose="020B0609040504020204" pitchFamily="49" charset="0"/>
              </a:rPr>
              <a:t>  /  </a:t>
            </a:r>
            <a:r>
              <a:rPr lang="en-US" altLang="en-US" sz="2400" dirty="0" err="1">
                <a:latin typeface="Lucida Console" panose="020B0609040504020204" pitchFamily="49" charset="0"/>
              </a:rPr>
              <a:t>mflo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</a:rPr>
              <a:t>rd</a:t>
            </a:r>
            <a:endParaRPr lang="en-US" altLang="en-US" sz="2400" dirty="0">
              <a:latin typeface="Lucida Console" panose="020B0609040504020204" pitchFamily="49" charset="0"/>
            </a:endParaRPr>
          </a:p>
          <a:p>
            <a:pPr lvl="2" eaLnBrk="1" hangingPunct="1"/>
            <a:r>
              <a:rPr lang="en-US" altLang="en-US" sz="2000" dirty="0"/>
              <a:t>Move from HI/LO to </a:t>
            </a:r>
            <a:r>
              <a:rPr lang="en-US" altLang="en-US" sz="2000" dirty="0" err="1"/>
              <a:t>rd</a:t>
            </a:r>
            <a:endParaRPr lang="en-US" altLang="en-US" sz="2000" dirty="0"/>
          </a:p>
          <a:p>
            <a:pPr lvl="2" eaLnBrk="1" hangingPunct="1"/>
            <a:r>
              <a:rPr lang="en-US" altLang="en-US" sz="2000" dirty="0"/>
              <a:t>Can test HI value to see if product overflows 32 bits</a:t>
            </a:r>
            <a:endParaRPr lang="en-AU" altLang="en-US" sz="2000" dirty="0"/>
          </a:p>
          <a:p>
            <a:pPr lvl="1" eaLnBrk="1" hangingPunct="1"/>
            <a:r>
              <a:rPr lang="en-US" altLang="en-US" sz="2400" dirty="0" err="1">
                <a:latin typeface="Lucida Console" panose="020B0609040504020204" pitchFamily="49" charset="0"/>
              </a:rPr>
              <a:t>mul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</a:rPr>
              <a:t>rd</a:t>
            </a:r>
            <a:r>
              <a:rPr lang="en-US" altLang="en-US" sz="2400" dirty="0">
                <a:latin typeface="Lucida Console" panose="020B0609040504020204" pitchFamily="49" charset="0"/>
              </a:rPr>
              <a:t>, </a:t>
            </a:r>
            <a:r>
              <a:rPr lang="en-US" altLang="en-US" sz="2400" dirty="0" err="1">
                <a:latin typeface="Lucida Console" panose="020B0609040504020204" pitchFamily="49" charset="0"/>
              </a:rPr>
              <a:t>rs</a:t>
            </a:r>
            <a:r>
              <a:rPr lang="en-US" altLang="en-US" sz="2400" dirty="0">
                <a:latin typeface="Lucida Console" panose="020B0609040504020204" pitchFamily="49" charset="0"/>
              </a:rPr>
              <a:t>, rt</a:t>
            </a:r>
          </a:p>
          <a:p>
            <a:pPr lvl="2" eaLnBrk="1" hangingPunct="1"/>
            <a:r>
              <a:rPr lang="en-US" altLang="en-US" sz="2000" dirty="0"/>
              <a:t>Least-significant 32 bits of product –&gt; </a:t>
            </a:r>
            <a:r>
              <a:rPr lang="en-US" altLang="en-US" sz="2000" dirty="0" err="1"/>
              <a:t>rd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>
            <a:extLst>
              <a:ext uri="{FF2B5EF4-FFF2-40B4-BE49-F238E27FC236}">
                <a16:creationId xmlns:a16="http://schemas.microsoft.com/office/drawing/2014/main" id="{FAAD8DE1-B2FD-43EE-8791-A8BED7C2F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3631DF1-44B1-475E-8075-B503CAE532E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en-US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9BF637D-F1DC-4A0C-BD98-8322B97DA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Division</a:t>
            </a:r>
            <a:endParaRPr lang="en-AU" altLang="en-US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093E1C05-8C61-46A5-BD17-A6F8EED72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54438" y="1125538"/>
            <a:ext cx="5200650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Check for 0 divisor</a:t>
            </a:r>
            <a:endParaRPr lang="en-AU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Long division approach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If divisor ≤ dividend bits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1 bit in quotient, subtract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Otherwise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0 bit in quotient, bring down next dividend bit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B050"/>
                </a:solidFill>
              </a:rPr>
              <a:t>Restoring division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Do the subtract, and if remainder goes &lt; 0, add divisor back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Signed division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Divide using absolute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Adjust sign of quotient and remainder as required</a:t>
            </a:r>
          </a:p>
        </p:txBody>
      </p:sp>
      <p:sp>
        <p:nvSpPr>
          <p:cNvPr id="50181" name="Text Box 4">
            <a:extLst>
              <a:ext uri="{FF2B5EF4-FFF2-40B4-BE49-F238E27FC236}">
                <a16:creationId xmlns:a16="http://schemas.microsoft.com/office/drawing/2014/main" id="{83657AA3-CFDB-406F-A613-0B21A5EB4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263" y="2565400"/>
            <a:ext cx="20129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        1001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1000 1001010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    -1000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        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        101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        1010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       -1000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Lucida Console" panose="020B0609040504020204" pitchFamily="49" charset="0"/>
              </a:rPr>
              <a:t>          10</a:t>
            </a:r>
            <a:endParaRPr lang="en-AU" altLang="en-US" sz="2000">
              <a:latin typeface="Lucida Console" panose="020B0609040504020204" pitchFamily="49" charset="0"/>
            </a:endParaRPr>
          </a:p>
        </p:txBody>
      </p:sp>
      <p:sp>
        <p:nvSpPr>
          <p:cNvPr id="50182" name="Line 5">
            <a:extLst>
              <a:ext uri="{FF2B5EF4-FFF2-40B4-BE49-F238E27FC236}">
                <a16:creationId xmlns:a16="http://schemas.microsoft.com/office/drawing/2014/main" id="{722C7089-67FE-437F-80F6-AB7AE6CCCD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39975" y="2924175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3" name="Line 6">
            <a:extLst>
              <a:ext uri="{FF2B5EF4-FFF2-40B4-BE49-F238E27FC236}">
                <a16:creationId xmlns:a16="http://schemas.microsoft.com/office/drawing/2014/main" id="{420086CB-DB18-4C2A-98EE-1AF4F6DBF5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11413" y="3500438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4" name="Text Box 7">
            <a:extLst>
              <a:ext uri="{FF2B5EF4-FFF2-40B4-BE49-F238E27FC236}">
                <a16:creationId xmlns:a16="http://schemas.microsoft.com/office/drawing/2014/main" id="{10C92E43-0F19-4F8F-9B1C-8D03B12BC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376863"/>
            <a:ext cx="2686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/>
              <a:t>n</a:t>
            </a:r>
            <a:r>
              <a:rPr lang="en-US" altLang="en-US" sz="1800"/>
              <a:t>-bit operands yield </a:t>
            </a:r>
            <a:r>
              <a:rPr lang="en-US" altLang="en-US" sz="1800" i="1"/>
              <a:t>n</a:t>
            </a:r>
            <a:r>
              <a:rPr lang="en-US" altLang="en-US" sz="1800"/>
              <a:t>-bit</a:t>
            </a:r>
            <a:br>
              <a:rPr lang="en-US" altLang="en-US" sz="1800"/>
            </a:br>
            <a:r>
              <a:rPr lang="en-US" altLang="en-US" sz="1800"/>
              <a:t>quotient and remainder</a:t>
            </a:r>
            <a:endParaRPr lang="en-AU" altLang="en-US" sz="1800"/>
          </a:p>
        </p:txBody>
      </p:sp>
      <p:sp>
        <p:nvSpPr>
          <p:cNvPr id="50185" name="AutoShape 8">
            <a:extLst>
              <a:ext uri="{FF2B5EF4-FFF2-40B4-BE49-F238E27FC236}">
                <a16:creationId xmlns:a16="http://schemas.microsoft.com/office/drawing/2014/main" id="{7D171608-8C76-40AF-A59E-670F7762F0E3}"/>
              </a:ext>
            </a:extLst>
          </p:cNvPr>
          <p:cNvSpPr>
            <a:spLocks/>
          </p:cNvSpPr>
          <p:nvPr/>
        </p:nvSpPr>
        <p:spPr bwMode="auto">
          <a:xfrm>
            <a:off x="684213" y="1844675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237019"/>
              <a:gd name="adj4" fmla="val 154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quotient</a:t>
            </a:r>
            <a:endParaRPr lang="en-AU" altLang="en-US" sz="1600"/>
          </a:p>
        </p:txBody>
      </p:sp>
      <p:sp>
        <p:nvSpPr>
          <p:cNvPr id="50186" name="AutoShape 9">
            <a:extLst>
              <a:ext uri="{FF2B5EF4-FFF2-40B4-BE49-F238E27FC236}">
                <a16:creationId xmlns:a16="http://schemas.microsoft.com/office/drawing/2014/main" id="{EE535F27-4FE2-43D9-B2E5-DC82F9E1A66A}"/>
              </a:ext>
            </a:extLst>
          </p:cNvPr>
          <p:cNvSpPr>
            <a:spLocks/>
          </p:cNvSpPr>
          <p:nvPr/>
        </p:nvSpPr>
        <p:spPr bwMode="auto">
          <a:xfrm>
            <a:off x="684213" y="2276475"/>
            <a:ext cx="1439862" cy="330200"/>
          </a:xfrm>
          <a:prstGeom prst="borderCallout1">
            <a:avLst>
              <a:gd name="adj1" fmla="val 34616"/>
              <a:gd name="adj2" fmla="val 105292"/>
              <a:gd name="adj3" fmla="val 178366"/>
              <a:gd name="adj4" fmla="val 1308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dividend</a:t>
            </a:r>
            <a:endParaRPr lang="en-AU" altLang="en-US" sz="1600"/>
          </a:p>
        </p:txBody>
      </p:sp>
      <p:sp>
        <p:nvSpPr>
          <p:cNvPr id="50187" name="AutoShape 10">
            <a:extLst>
              <a:ext uri="{FF2B5EF4-FFF2-40B4-BE49-F238E27FC236}">
                <a16:creationId xmlns:a16="http://schemas.microsoft.com/office/drawing/2014/main" id="{54F5E14E-A781-47AE-B59C-DB27E2D3287D}"/>
              </a:ext>
            </a:extLst>
          </p:cNvPr>
          <p:cNvSpPr>
            <a:spLocks/>
          </p:cNvSpPr>
          <p:nvPr/>
        </p:nvSpPr>
        <p:spPr bwMode="auto">
          <a:xfrm>
            <a:off x="1042988" y="4797425"/>
            <a:ext cx="1150937" cy="330200"/>
          </a:xfrm>
          <a:prstGeom prst="borderCallout1">
            <a:avLst>
              <a:gd name="adj1" fmla="val 34616"/>
              <a:gd name="adj2" fmla="val 106620"/>
              <a:gd name="adj3" fmla="val 33171"/>
              <a:gd name="adj4" fmla="val 1806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remainder</a:t>
            </a:r>
            <a:endParaRPr lang="en-AU" altLang="en-US" sz="1600"/>
          </a:p>
        </p:txBody>
      </p:sp>
      <p:sp>
        <p:nvSpPr>
          <p:cNvPr id="50188" name="Line 11">
            <a:extLst>
              <a:ext uri="{FF2B5EF4-FFF2-40B4-BE49-F238E27FC236}">
                <a16:creationId xmlns:a16="http://schemas.microsoft.com/office/drawing/2014/main" id="{FB3035A8-D54C-4709-BD38-E039906700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43213" y="4724400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9" name="Arc 12">
            <a:extLst>
              <a:ext uri="{FF2B5EF4-FFF2-40B4-BE49-F238E27FC236}">
                <a16:creationId xmlns:a16="http://schemas.microsoft.com/office/drawing/2014/main" id="{8F6AACCA-6FC2-44CB-B47C-018BFD7A3945}"/>
              </a:ext>
            </a:extLst>
          </p:cNvPr>
          <p:cNvSpPr>
            <a:spLocks/>
          </p:cNvSpPr>
          <p:nvPr/>
        </p:nvSpPr>
        <p:spPr bwMode="auto">
          <a:xfrm>
            <a:off x="2339975" y="2924175"/>
            <a:ext cx="73025" cy="1444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Arc 13">
            <a:extLst>
              <a:ext uri="{FF2B5EF4-FFF2-40B4-BE49-F238E27FC236}">
                <a16:creationId xmlns:a16="http://schemas.microsoft.com/office/drawing/2014/main" id="{83E04A64-51D0-488B-9378-77FD9F61AE41}"/>
              </a:ext>
            </a:extLst>
          </p:cNvPr>
          <p:cNvSpPr>
            <a:spLocks/>
          </p:cNvSpPr>
          <p:nvPr/>
        </p:nvSpPr>
        <p:spPr bwMode="auto">
          <a:xfrm flipV="1">
            <a:off x="2339975" y="3068638"/>
            <a:ext cx="73025" cy="144462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AutoShape 14">
            <a:extLst>
              <a:ext uri="{FF2B5EF4-FFF2-40B4-BE49-F238E27FC236}">
                <a16:creationId xmlns:a16="http://schemas.microsoft.com/office/drawing/2014/main" id="{95869387-9F1C-4C3A-A4EC-E31A1F66FFFD}"/>
              </a:ext>
            </a:extLst>
          </p:cNvPr>
          <p:cNvSpPr>
            <a:spLocks/>
          </p:cNvSpPr>
          <p:nvPr/>
        </p:nvSpPr>
        <p:spPr bwMode="auto">
          <a:xfrm>
            <a:off x="250825" y="3357563"/>
            <a:ext cx="1079500" cy="330200"/>
          </a:xfrm>
          <a:prstGeom prst="borderCallout1">
            <a:avLst>
              <a:gd name="adj1" fmla="val 34616"/>
              <a:gd name="adj2" fmla="val 107060"/>
              <a:gd name="adj3" fmla="val -48556"/>
              <a:gd name="adj4" fmla="val 1319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divisor</a:t>
            </a:r>
            <a:endParaRPr lang="en-AU" altLang="en-US" sz="1600"/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65C07ED4-7F7D-441F-9057-793D5891E1F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214519" y="562769"/>
            <a:ext cx="14922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§3.4 Division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D870602-DD15-40AB-B40B-84E4FA3F9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E3070485-5E00-4C6C-876C-DD31002D67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10EFBCB5-4A99-4476-BA8D-F05D7A0A4C7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AU" altLang="en-US" sz="1400"/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462166C7-E980-4D00-B88F-77EA49DC0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Arithmetic for Computers</a:t>
            </a:r>
          </a:p>
        </p:txBody>
      </p:sp>
      <p:sp>
        <p:nvSpPr>
          <p:cNvPr id="7172" name="Rectangle 5">
            <a:extLst>
              <a:ext uri="{FF2B5EF4-FFF2-40B4-BE49-F238E27FC236}">
                <a16:creationId xmlns:a16="http://schemas.microsoft.com/office/drawing/2014/main" id="{D3089559-0F9B-4E62-A4F3-E4477E8DC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Operations on integers</a:t>
            </a:r>
          </a:p>
          <a:p>
            <a:pPr lvl="1" eaLnBrk="1" hangingPunct="1"/>
            <a:r>
              <a:rPr lang="en-AU" altLang="en-US"/>
              <a:t>Addition and subtraction</a:t>
            </a:r>
          </a:p>
          <a:p>
            <a:pPr lvl="1" eaLnBrk="1" hangingPunct="1"/>
            <a:r>
              <a:rPr lang="en-AU" altLang="en-US"/>
              <a:t>Multiplication and division</a:t>
            </a:r>
          </a:p>
          <a:p>
            <a:pPr lvl="1" eaLnBrk="1" hangingPunct="1"/>
            <a:r>
              <a:rPr lang="en-AU" altLang="en-US"/>
              <a:t>Dealing with overflow</a:t>
            </a:r>
          </a:p>
          <a:p>
            <a:pPr eaLnBrk="1" hangingPunct="1"/>
            <a:r>
              <a:rPr lang="en-AU" altLang="en-US"/>
              <a:t>Floating-point real numbers</a:t>
            </a:r>
          </a:p>
          <a:p>
            <a:pPr lvl="1" eaLnBrk="1" hangingPunct="1"/>
            <a:r>
              <a:rPr lang="en-AU" altLang="en-US"/>
              <a:t>Representation and operations </a:t>
            </a:r>
          </a:p>
        </p:txBody>
      </p:sp>
      <p:sp>
        <p:nvSpPr>
          <p:cNvPr id="7173" name="Text Box 9">
            <a:extLst>
              <a:ext uri="{FF2B5EF4-FFF2-40B4-BE49-F238E27FC236}">
                <a16:creationId xmlns:a16="http://schemas.microsoft.com/office/drawing/2014/main" id="{8415D94D-1CBE-4C4F-BDF1-2BE35AF3D0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§3.1 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>
            <a:extLst>
              <a:ext uri="{FF2B5EF4-FFF2-40B4-BE49-F238E27FC236}">
                <a16:creationId xmlns:a16="http://schemas.microsoft.com/office/drawing/2014/main" id="{57F6DE4B-85FD-452C-88C4-60E3CE8400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52CFD740-5CCD-4814-B9FA-A86372F9C1F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en-US" sz="1400"/>
          </a:p>
        </p:txBody>
      </p:sp>
      <p:pic>
        <p:nvPicPr>
          <p:cNvPr id="52227" name="Picture 9" descr="f03-10-P374493">
            <a:extLst>
              <a:ext uri="{FF2B5EF4-FFF2-40B4-BE49-F238E27FC236}">
                <a16:creationId xmlns:a16="http://schemas.microsoft.com/office/drawing/2014/main" id="{3F5AB78E-70F3-47C8-8AD3-B864236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4016375" cy="530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2">
            <a:extLst>
              <a:ext uri="{FF2B5EF4-FFF2-40B4-BE49-F238E27FC236}">
                <a16:creationId xmlns:a16="http://schemas.microsoft.com/office/drawing/2014/main" id="{27FA8D2C-8C4E-40C5-A3C7-83AC766A1C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Division Hardware</a:t>
            </a:r>
            <a:endParaRPr lang="en-AU" altLang="en-US"/>
          </a:p>
        </p:txBody>
      </p:sp>
      <p:sp>
        <p:nvSpPr>
          <p:cNvPr id="52229" name="AutoShape 5">
            <a:extLst>
              <a:ext uri="{FF2B5EF4-FFF2-40B4-BE49-F238E27FC236}">
                <a16:creationId xmlns:a16="http://schemas.microsoft.com/office/drawing/2014/main" id="{9BCC4E06-07F2-46A1-A7EC-EF4C23188675}"/>
              </a:ext>
            </a:extLst>
          </p:cNvPr>
          <p:cNvSpPr>
            <a:spLocks/>
          </p:cNvSpPr>
          <p:nvPr/>
        </p:nvSpPr>
        <p:spPr bwMode="auto">
          <a:xfrm>
            <a:off x="6588125" y="5516563"/>
            <a:ext cx="1728788" cy="330200"/>
          </a:xfrm>
          <a:prstGeom prst="borderCallout1">
            <a:avLst>
              <a:gd name="adj1" fmla="val 34616"/>
              <a:gd name="adj2" fmla="val -4407"/>
              <a:gd name="adj3" fmla="val -157213"/>
              <a:gd name="adj4" fmla="val -321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Initially dividend</a:t>
            </a:r>
            <a:endParaRPr lang="en-AU" altLang="en-US" sz="1600"/>
          </a:p>
        </p:txBody>
      </p:sp>
      <p:sp>
        <p:nvSpPr>
          <p:cNvPr id="52230" name="AutoShape 6">
            <a:extLst>
              <a:ext uri="{FF2B5EF4-FFF2-40B4-BE49-F238E27FC236}">
                <a16:creationId xmlns:a16="http://schemas.microsoft.com/office/drawing/2014/main" id="{085888D7-7047-4B76-9E10-C7A1D0C4ABC9}"/>
              </a:ext>
            </a:extLst>
          </p:cNvPr>
          <p:cNvSpPr>
            <a:spLocks/>
          </p:cNvSpPr>
          <p:nvPr/>
        </p:nvSpPr>
        <p:spPr bwMode="auto">
          <a:xfrm>
            <a:off x="7092950" y="1484313"/>
            <a:ext cx="1584325" cy="576262"/>
          </a:xfrm>
          <a:prstGeom prst="borderCallout1">
            <a:avLst>
              <a:gd name="adj1" fmla="val 19833"/>
              <a:gd name="adj2" fmla="val -4810"/>
              <a:gd name="adj3" fmla="val 155648"/>
              <a:gd name="adj4" fmla="val -3446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Initially divisor in left half</a:t>
            </a:r>
            <a:endParaRPr lang="en-AU" altLang="en-US" sz="1600"/>
          </a:p>
        </p:txBody>
      </p:sp>
      <p:pic>
        <p:nvPicPr>
          <p:cNvPr id="52231" name="Picture 7" descr="f03-09-P374493">
            <a:extLst>
              <a:ext uri="{FF2B5EF4-FFF2-40B4-BE49-F238E27FC236}">
                <a16:creationId xmlns:a16="http://schemas.microsoft.com/office/drawing/2014/main" id="{A966AD6D-B2C9-432C-877E-6816194B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349500"/>
            <a:ext cx="44259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2" name="TextBox 7">
            <a:extLst>
              <a:ext uri="{FF2B5EF4-FFF2-40B4-BE49-F238E27FC236}">
                <a16:creationId xmlns:a16="http://schemas.microsoft.com/office/drawing/2014/main" id="{DF18999A-3AD5-421B-81BF-0096236C2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>
            <a:extLst>
              <a:ext uri="{FF2B5EF4-FFF2-40B4-BE49-F238E27FC236}">
                <a16:creationId xmlns:a16="http://schemas.microsoft.com/office/drawing/2014/main" id="{D3F896F9-8E7F-4CDB-A789-333F2872E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2AE1D8C9-E872-4CDF-8999-A72869D079C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en-US" sz="1400"/>
          </a:p>
        </p:txBody>
      </p:sp>
      <p:pic>
        <p:nvPicPr>
          <p:cNvPr id="56323" name="Picture 6" descr="f03-12-P374493">
            <a:extLst>
              <a:ext uri="{FF2B5EF4-FFF2-40B4-BE49-F238E27FC236}">
                <a16:creationId xmlns:a16="http://schemas.microsoft.com/office/drawing/2014/main" id="{202F9825-B9DD-434F-94A1-B6871B86A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484313"/>
            <a:ext cx="534035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Rectangle 2">
            <a:extLst>
              <a:ext uri="{FF2B5EF4-FFF2-40B4-BE49-F238E27FC236}">
                <a16:creationId xmlns:a16="http://schemas.microsoft.com/office/drawing/2014/main" id="{5E95A39D-B26F-440D-B45C-40A29995F3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Optimized Divider</a:t>
            </a:r>
            <a:endParaRPr lang="en-AU" altLang="en-US"/>
          </a:p>
        </p:txBody>
      </p:sp>
      <p:sp>
        <p:nvSpPr>
          <p:cNvPr id="56325" name="Rectangle 3">
            <a:extLst>
              <a:ext uri="{FF2B5EF4-FFF2-40B4-BE49-F238E27FC236}">
                <a16:creationId xmlns:a16="http://schemas.microsoft.com/office/drawing/2014/main" id="{3303419B-F9EF-4F66-B87D-AE2C7E94DF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3100" y="4727575"/>
            <a:ext cx="8270875" cy="1654175"/>
          </a:xfrm>
        </p:spPr>
        <p:txBody>
          <a:bodyPr/>
          <a:lstStyle/>
          <a:p>
            <a:pPr eaLnBrk="1" hangingPunct="1"/>
            <a:r>
              <a:rPr lang="en-US" altLang="en-US" sz="2800"/>
              <a:t>One cycle per partial-remainder subtraction</a:t>
            </a:r>
          </a:p>
          <a:p>
            <a:pPr eaLnBrk="1" hangingPunct="1"/>
            <a:r>
              <a:rPr lang="en-US" altLang="en-US" sz="2800"/>
              <a:t>Looks a lot like a multiplier!</a:t>
            </a:r>
          </a:p>
          <a:p>
            <a:pPr lvl="1" eaLnBrk="1" hangingPunct="1"/>
            <a:r>
              <a:rPr lang="en-US" altLang="en-US" sz="2400"/>
              <a:t>Same hardware can be used for both</a:t>
            </a:r>
            <a:endParaRPr lang="en-AU" altLang="en-US" sz="2400"/>
          </a:p>
        </p:txBody>
      </p:sp>
      <p:sp>
        <p:nvSpPr>
          <p:cNvPr id="56326" name="TextBox 1">
            <a:extLst>
              <a:ext uri="{FF2B5EF4-FFF2-40B4-BE49-F238E27FC236}">
                <a16:creationId xmlns:a16="http://schemas.microsoft.com/office/drawing/2014/main" id="{421E8586-EE24-4746-B158-D0DB87193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4283075"/>
            <a:ext cx="6161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Here, quotient is in the right half of the remainder register.</a:t>
            </a:r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92EEB830-6314-4920-BD86-81323EA0B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>
            <a:extLst>
              <a:ext uri="{FF2B5EF4-FFF2-40B4-BE49-F238E27FC236}">
                <a16:creationId xmlns:a16="http://schemas.microsoft.com/office/drawing/2014/main" id="{BAC8D1EB-1724-4565-BFAB-70D636E4A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CD9BC2F3-083D-4C52-9223-71C1B293F3B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en-US" sz="14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F7F4AC84-97B2-4439-ADE2-C1530EEEE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MIPS Division</a:t>
            </a:r>
            <a:endParaRPr lang="en-AU" altLang="en-US"/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BD6656B-9157-498D-9EA3-738CEFDF60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Use HI/LO registers for result</a:t>
            </a:r>
          </a:p>
          <a:p>
            <a:pPr lvl="1" eaLnBrk="1" hangingPunct="1"/>
            <a:r>
              <a:rPr lang="en-US" altLang="en-US" dirty="0"/>
              <a:t>HI: 32-bit remainder ( </a:t>
            </a:r>
            <a:r>
              <a:rPr lang="en-US" altLang="en-US" dirty="0" err="1"/>
              <a:t>rs</a:t>
            </a:r>
            <a:r>
              <a:rPr lang="en-US" altLang="en-US" dirty="0"/>
              <a:t> mod rt)</a:t>
            </a:r>
          </a:p>
          <a:p>
            <a:pPr lvl="1" eaLnBrk="1" hangingPunct="1"/>
            <a:r>
              <a:rPr lang="en-US" altLang="en-US" dirty="0"/>
              <a:t>LO: 32-bit quotient ( </a:t>
            </a:r>
            <a:r>
              <a:rPr lang="en-US" altLang="en-US" dirty="0" err="1"/>
              <a:t>rs</a:t>
            </a:r>
            <a:r>
              <a:rPr lang="en-US" altLang="en-US" dirty="0"/>
              <a:t> / rt )</a:t>
            </a:r>
          </a:p>
          <a:p>
            <a:pPr eaLnBrk="1" hangingPunct="1"/>
            <a:r>
              <a:rPr lang="en-US" altLang="en-US" dirty="0"/>
              <a:t>Instructions</a:t>
            </a:r>
          </a:p>
          <a:p>
            <a:pPr lvl="1" eaLnBrk="1" hangingPunct="1"/>
            <a:r>
              <a:rPr lang="en-US" altLang="en-US" dirty="0">
                <a:latin typeface="Lucida Console" panose="020B0609040504020204" pitchFamily="49" charset="0"/>
              </a:rPr>
              <a:t>div </a:t>
            </a:r>
            <a:r>
              <a:rPr lang="en-US" altLang="en-US" dirty="0" err="1">
                <a:latin typeface="Lucida Console" panose="020B0609040504020204" pitchFamily="49" charset="0"/>
              </a:rPr>
              <a:t>rs</a:t>
            </a:r>
            <a:r>
              <a:rPr lang="en-US" altLang="en-US" dirty="0">
                <a:latin typeface="Lucida Console" panose="020B0609040504020204" pitchFamily="49" charset="0"/>
              </a:rPr>
              <a:t>, rt  /  </a:t>
            </a:r>
            <a:r>
              <a:rPr lang="en-US" altLang="en-US" dirty="0" err="1">
                <a:latin typeface="Lucida Console" panose="020B0609040504020204" pitchFamily="49" charset="0"/>
              </a:rPr>
              <a:t>divu</a:t>
            </a:r>
            <a:r>
              <a:rPr lang="en-US" altLang="en-US" dirty="0"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</a:rPr>
              <a:t>rs</a:t>
            </a:r>
            <a:r>
              <a:rPr lang="en-US" altLang="en-US" dirty="0">
                <a:latin typeface="Lucida Console" panose="020B0609040504020204" pitchFamily="49" charset="0"/>
              </a:rPr>
              <a:t>, rt</a:t>
            </a:r>
          </a:p>
          <a:p>
            <a:pPr lvl="1" eaLnBrk="1" hangingPunct="1"/>
            <a:r>
              <a:rPr lang="en-US" altLang="en-US" dirty="0"/>
              <a:t>No overflow or divide-by-0 checking</a:t>
            </a:r>
          </a:p>
          <a:p>
            <a:pPr lvl="2" eaLnBrk="1" hangingPunct="1"/>
            <a:r>
              <a:rPr lang="en-US" altLang="en-US" dirty="0"/>
              <a:t>Software must perform checks if required</a:t>
            </a:r>
          </a:p>
          <a:p>
            <a:pPr lvl="1" eaLnBrk="1" hangingPunct="1"/>
            <a:r>
              <a:rPr lang="en-US" altLang="en-US" dirty="0"/>
              <a:t>Use </a:t>
            </a:r>
            <a:r>
              <a:rPr lang="en-US" altLang="en-US" dirty="0" err="1">
                <a:latin typeface="Lucida Console" panose="020B0609040504020204" pitchFamily="49" charset="0"/>
              </a:rPr>
              <a:t>mfhi</a:t>
            </a:r>
            <a:r>
              <a:rPr lang="en-US" altLang="en-US" dirty="0"/>
              <a:t>, </a:t>
            </a:r>
            <a:r>
              <a:rPr lang="en-US" altLang="en-US" dirty="0" err="1">
                <a:latin typeface="Lucida Console" panose="020B0609040504020204" pitchFamily="49" charset="0"/>
              </a:rPr>
              <a:t>mflo</a:t>
            </a:r>
            <a:r>
              <a:rPr lang="en-US" altLang="en-US" dirty="0"/>
              <a:t> to access result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4">
            <a:extLst>
              <a:ext uri="{FF2B5EF4-FFF2-40B4-BE49-F238E27FC236}">
                <a16:creationId xmlns:a16="http://schemas.microsoft.com/office/drawing/2014/main" id="{D5D055B1-FCE2-4DE5-B0CA-515574300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26035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ea typeface="MS PGothic" panose="020B0600070205080204" pitchFamily="34" charset="-128"/>
              </a:rPr>
              <a:t>The Binary Number System</a:t>
            </a:r>
            <a:endParaRPr lang="en-US" altLang="en-US" sz="1800">
              <a:ea typeface="MS PGothic" panose="020B0600070205080204" pitchFamily="34" charset="-128"/>
            </a:endParaRPr>
          </a:p>
        </p:txBody>
      </p:sp>
      <p:sp>
        <p:nvSpPr>
          <p:cNvPr id="62467" name="Text Box 6">
            <a:extLst>
              <a:ext uri="{FF2B5EF4-FFF2-40B4-BE49-F238E27FC236}">
                <a16:creationId xmlns:a16="http://schemas.microsoft.com/office/drawing/2014/main" id="{A3A4D7A0-E96A-4409-831D-A409812F2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09688"/>
            <a:ext cx="7620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ea typeface="MS PGothic" panose="020B0600070205080204" pitchFamily="34" charset="-128"/>
              </a:rPr>
              <a:t>The binary number system is used in digital systems. Binary has only two symbols that are used to represent quantities:  0 and 1.</a:t>
            </a:r>
          </a:p>
        </p:txBody>
      </p:sp>
      <p:sp>
        <p:nvSpPr>
          <p:cNvPr id="508935" name="Text Box 7">
            <a:extLst>
              <a:ext uri="{FF2B5EF4-FFF2-40B4-BE49-F238E27FC236}">
                <a16:creationId xmlns:a16="http://schemas.microsoft.com/office/drawing/2014/main" id="{5B3636EB-8C99-4F64-8BC9-102CD2A24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271780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7030A0"/>
                </a:solidFill>
                <a:ea typeface="MS PGothic" panose="020B0600070205080204" pitchFamily="34" charset="-128"/>
              </a:rPr>
              <a:t>The column weights of binary numbers are </a:t>
            </a:r>
            <a:r>
              <a:rPr lang="en-US" altLang="en-US" sz="2200" b="1">
                <a:solidFill>
                  <a:srgbClr val="7030A0"/>
                </a:solidFill>
                <a:ea typeface="MS PGothic" panose="020B0600070205080204" pitchFamily="34" charset="-128"/>
              </a:rPr>
              <a:t>powers of two</a:t>
            </a:r>
            <a:r>
              <a:rPr lang="en-US" altLang="en-US" sz="2200">
                <a:solidFill>
                  <a:srgbClr val="7030A0"/>
                </a:solidFill>
                <a:ea typeface="MS PGothic" panose="020B0600070205080204" pitchFamily="34" charset="-128"/>
              </a:rPr>
              <a:t> that increase from right to left beginning with 2</a:t>
            </a:r>
            <a:r>
              <a:rPr lang="en-US" altLang="en-US" sz="2200" baseline="30000">
                <a:solidFill>
                  <a:srgbClr val="7030A0"/>
                </a:solidFill>
                <a:ea typeface="MS PGothic" panose="020B0600070205080204" pitchFamily="34" charset="-128"/>
              </a:rPr>
              <a:t>0</a:t>
            </a:r>
            <a:r>
              <a:rPr lang="en-US" altLang="en-US" sz="2200">
                <a:solidFill>
                  <a:srgbClr val="7030A0"/>
                </a:solidFill>
                <a:ea typeface="MS PGothic" panose="020B0600070205080204" pitchFamily="34" charset="-128"/>
              </a:rPr>
              <a:t> =1:</a:t>
            </a:r>
          </a:p>
        </p:txBody>
      </p:sp>
      <p:sp>
        <p:nvSpPr>
          <p:cNvPr id="508936" name="Text Box 8">
            <a:extLst>
              <a:ext uri="{FF2B5EF4-FFF2-40B4-BE49-F238E27FC236}">
                <a16:creationId xmlns:a16="http://schemas.microsoft.com/office/drawing/2014/main" id="{8223C4B5-E3D7-48C8-A426-5124B3E8B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700463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… 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5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4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3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2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1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0</a:t>
            </a:r>
            <a:r>
              <a:rPr lang="en-US" altLang="en-US" sz="2400" b="1">
                <a:ea typeface="MS PGothic" panose="020B0600070205080204" pitchFamily="34" charset="-128"/>
              </a:rPr>
              <a:t>.</a:t>
            </a:r>
          </a:p>
        </p:txBody>
      </p:sp>
      <p:sp>
        <p:nvSpPr>
          <p:cNvPr id="508937" name="Text Box 9">
            <a:extLst>
              <a:ext uri="{FF2B5EF4-FFF2-40B4-BE49-F238E27FC236}">
                <a16:creationId xmlns:a16="http://schemas.microsoft.com/office/drawing/2014/main" id="{6F577647-B328-48C6-BC80-597C93173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378325"/>
            <a:ext cx="7696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7030A0"/>
                </a:solidFill>
                <a:ea typeface="MS PGothic" panose="020B0600070205080204" pitchFamily="34" charset="-128"/>
              </a:rPr>
              <a:t>For fractional binary numbers, the column weights are negative powers of two that decrease from left to right:</a:t>
            </a:r>
          </a:p>
        </p:txBody>
      </p:sp>
      <p:sp>
        <p:nvSpPr>
          <p:cNvPr id="508938" name="Text Box 10">
            <a:extLst>
              <a:ext uri="{FF2B5EF4-FFF2-40B4-BE49-F238E27FC236}">
                <a16:creationId xmlns:a16="http://schemas.microsoft.com/office/drawing/2014/main" id="{58F88AF0-1538-4B76-9309-4D6007BEE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68925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ea typeface="MS PGothic" panose="020B0600070205080204" pitchFamily="34" charset="-128"/>
              </a:rPr>
              <a:t>… 2</a:t>
            </a:r>
            <a:r>
              <a:rPr lang="en-US" altLang="en-US" sz="2400" baseline="30000">
                <a:ea typeface="MS PGothic" panose="020B0600070205080204" pitchFamily="34" charset="-128"/>
              </a:rPr>
              <a:t>2</a:t>
            </a:r>
            <a:r>
              <a:rPr lang="en-US" altLang="en-US" sz="2400"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ea typeface="MS PGothic" panose="020B0600070205080204" pitchFamily="34" charset="-128"/>
              </a:rPr>
              <a:t>1</a:t>
            </a:r>
            <a:r>
              <a:rPr lang="en-US" altLang="en-US" sz="2400"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ea typeface="MS PGothic" panose="020B0600070205080204" pitchFamily="34" charset="-128"/>
              </a:rPr>
              <a:t>0 </a:t>
            </a:r>
            <a:r>
              <a:rPr lang="en-US" altLang="en-US" sz="2400" b="1">
                <a:ea typeface="MS PGothic" panose="020B0600070205080204" pitchFamily="34" charset="-128"/>
              </a:rPr>
              <a:t>. 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-1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-2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-3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  2</a:t>
            </a:r>
            <a:r>
              <a:rPr lang="en-US" altLang="en-US" sz="2400" baseline="30000">
                <a:solidFill>
                  <a:srgbClr val="FF0000"/>
                </a:solidFill>
                <a:ea typeface="MS PGothic" panose="020B0600070205080204" pitchFamily="34" charset="-128"/>
              </a:rPr>
              <a:t>-4</a:t>
            </a:r>
            <a:r>
              <a:rPr lang="en-US" altLang="en-US" sz="2400">
                <a:solidFill>
                  <a:srgbClr val="FF0000"/>
                </a:solidFill>
                <a:ea typeface="MS PGothic" panose="020B0600070205080204" pitchFamily="34" charset="-128"/>
              </a:rPr>
              <a:t> …</a:t>
            </a:r>
          </a:p>
        </p:txBody>
      </p:sp>
      <p:pic>
        <p:nvPicPr>
          <p:cNvPr id="62472" name="Picture 10">
            <a:extLst>
              <a:ext uri="{FF2B5EF4-FFF2-40B4-BE49-F238E27FC236}">
                <a16:creationId xmlns:a16="http://schemas.microsoft.com/office/drawing/2014/main" id="{E491C75E-B06B-4FA2-A4A3-5077AA209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3" t="81081" r="16925" b="13040"/>
          <a:stretch>
            <a:fillRect/>
          </a:stretch>
        </p:blipFill>
        <p:spPr bwMode="auto">
          <a:xfrm>
            <a:off x="-95250" y="6280150"/>
            <a:ext cx="9239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0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0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50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5" grpId="0"/>
      <p:bldP spid="508936" grpId="0"/>
      <p:bldP spid="508937" grpId="0"/>
      <p:bldP spid="5089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4">
            <a:extLst>
              <a:ext uri="{FF2B5EF4-FFF2-40B4-BE49-F238E27FC236}">
                <a16:creationId xmlns:a16="http://schemas.microsoft.com/office/drawing/2014/main" id="{1943DCE9-8CDF-4FC8-AB27-21FC13FDE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ea typeface="MS PGothic" panose="020B0600070205080204" pitchFamily="34" charset="-128"/>
              </a:rPr>
              <a:t>  Binary Weights</a:t>
            </a:r>
            <a:endParaRPr lang="en-US" altLang="en-US" sz="1800">
              <a:ea typeface="MS PGothic" panose="020B0600070205080204" pitchFamily="34" charset="-128"/>
            </a:endParaRPr>
          </a:p>
        </p:txBody>
      </p:sp>
      <p:sp>
        <p:nvSpPr>
          <p:cNvPr id="64515" name="Text Box 21">
            <a:extLst>
              <a:ext uri="{FF2B5EF4-FFF2-40B4-BE49-F238E27FC236}">
                <a16:creationId xmlns:a16="http://schemas.microsoft.com/office/drawing/2014/main" id="{D3C987F8-D20F-4776-BE54-77418B8BF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1179513"/>
            <a:ext cx="82613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ea typeface="MS PGothic" panose="020B0600070205080204" pitchFamily="34" charset="-128"/>
              </a:rPr>
              <a:t>The positional weights for binary numbers are assigned as shown below.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9BB6A706-1074-436A-A893-E0321999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3" t="81081" r="16925" b="13040"/>
          <a:stretch>
            <a:fillRect/>
          </a:stretch>
        </p:blipFill>
        <p:spPr bwMode="auto">
          <a:xfrm>
            <a:off x="-95250" y="6280150"/>
            <a:ext cx="9239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3814D9-9255-43B5-9ECC-1A4068374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2743200"/>
            <a:ext cx="87725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4">
            <a:extLst>
              <a:ext uri="{FF2B5EF4-FFF2-40B4-BE49-F238E27FC236}">
                <a16:creationId xmlns:a16="http://schemas.microsoft.com/office/drawing/2014/main" id="{A04BA909-BC8F-4EA3-818E-698ADAE4C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147638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ea typeface="MS PGothic" panose="020B0600070205080204" pitchFamily="34" charset="-128"/>
              </a:rPr>
              <a:t>Binary-to-Decimal Conversion</a:t>
            </a:r>
            <a:endParaRPr lang="en-US" altLang="en-US" sz="1800">
              <a:ea typeface="MS PGothic" panose="020B0600070205080204" pitchFamily="34" charset="-128"/>
            </a:endParaRPr>
          </a:p>
        </p:txBody>
      </p:sp>
      <p:sp>
        <p:nvSpPr>
          <p:cNvPr id="66563" name="Text Box 6">
            <a:extLst>
              <a:ext uri="{FF2B5EF4-FFF2-40B4-BE49-F238E27FC236}">
                <a16:creationId xmlns:a16="http://schemas.microsoft.com/office/drawing/2014/main" id="{5D5B80A0-1BE0-479C-BA13-228B34B13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06513"/>
            <a:ext cx="7620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ea typeface="MS PGothic" panose="020B0600070205080204" pitchFamily="34" charset="-128"/>
              </a:rPr>
              <a:t>The decimal equivalent of a binary number can be determined by adding the column values of all of the bits that are 1 and discarding all of the bits that are 0.</a:t>
            </a:r>
          </a:p>
        </p:txBody>
      </p:sp>
      <p:sp>
        <p:nvSpPr>
          <p:cNvPr id="510983" name="Text Box 7">
            <a:extLst>
              <a:ext uri="{FF2B5EF4-FFF2-40B4-BE49-F238E27FC236}">
                <a16:creationId xmlns:a16="http://schemas.microsoft.com/office/drawing/2014/main" id="{F53CD8CB-7986-4557-BCFC-DEFDE356B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2717800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  <a:ea typeface="MS PGothic" panose="020B0600070205080204" pitchFamily="34" charset="-128"/>
              </a:rPr>
              <a:t>Convert the binary number 100101.01 to decimal.</a:t>
            </a:r>
          </a:p>
        </p:txBody>
      </p:sp>
      <p:sp>
        <p:nvSpPr>
          <p:cNvPr id="510984" name="Text Box 8">
            <a:extLst>
              <a:ext uri="{FF2B5EF4-FFF2-40B4-BE49-F238E27FC236}">
                <a16:creationId xmlns:a16="http://schemas.microsoft.com/office/drawing/2014/main" id="{65340977-9AF3-4E4C-8852-486A30052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54400"/>
            <a:ext cx="7772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ea typeface="MS PGothic" panose="020B0600070205080204" pitchFamily="34" charset="-128"/>
              </a:rPr>
              <a:t>Start by writing the column weights; then add the weights that correspond to each 1 in the number. </a:t>
            </a:r>
          </a:p>
        </p:txBody>
      </p:sp>
      <p:sp>
        <p:nvSpPr>
          <p:cNvPr id="510985" name="Text Box 9">
            <a:extLst>
              <a:ext uri="{FF2B5EF4-FFF2-40B4-BE49-F238E27FC236}">
                <a16:creationId xmlns:a16="http://schemas.microsoft.com/office/drawing/2014/main" id="{EEF72FF1-02BC-4AC2-BC39-42CD08BCE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419600"/>
            <a:ext cx="4038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5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4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3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2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1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0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.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-1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-2</a:t>
            </a:r>
          </a:p>
        </p:txBody>
      </p:sp>
      <p:sp>
        <p:nvSpPr>
          <p:cNvPr id="510986" name="Text Box 10">
            <a:extLst>
              <a:ext uri="{FF2B5EF4-FFF2-40B4-BE49-F238E27FC236}">
                <a16:creationId xmlns:a16="http://schemas.microsoft.com/office/drawing/2014/main" id="{10822407-E93C-40B3-8F5D-C36E70A8E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800600"/>
            <a:ext cx="3886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ea typeface="MS PGothic" panose="020B0600070205080204" pitchFamily="34" charset="-128"/>
              </a:rPr>
              <a:t>32  16   8    4    2    1   0.5  0.25</a:t>
            </a:r>
          </a:p>
        </p:txBody>
      </p:sp>
      <p:sp>
        <p:nvSpPr>
          <p:cNvPr id="510987" name="Text Box 11">
            <a:extLst>
              <a:ext uri="{FF2B5EF4-FFF2-40B4-BE49-F238E27FC236}">
                <a16:creationId xmlns:a16="http://schemas.microsoft.com/office/drawing/2014/main" id="{81EBD496-AA98-4399-8C9B-EFD1F9C83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257800"/>
            <a:ext cx="358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ea typeface="MS PGothic" panose="020B0600070205080204" pitchFamily="34" charset="-128"/>
              </a:rPr>
              <a:t>1    0    0    1    0    1.   0     1</a:t>
            </a:r>
          </a:p>
        </p:txBody>
      </p:sp>
      <p:sp>
        <p:nvSpPr>
          <p:cNvPr id="510988" name="Text Box 12">
            <a:extLst>
              <a:ext uri="{FF2B5EF4-FFF2-40B4-BE49-F238E27FC236}">
                <a16:creationId xmlns:a16="http://schemas.microsoft.com/office/drawing/2014/main" id="{CA14CF00-EF92-4E97-8435-6BD36D0D8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6991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ea typeface="MS PGothic" panose="020B0600070205080204" pitchFamily="34" charset="-128"/>
              </a:rPr>
              <a:t>32               +4      +1       +0.25 =</a:t>
            </a:r>
          </a:p>
        </p:txBody>
      </p:sp>
      <p:sp>
        <p:nvSpPr>
          <p:cNvPr id="510989" name="Text Box 13">
            <a:extLst>
              <a:ext uri="{FF2B5EF4-FFF2-40B4-BE49-F238E27FC236}">
                <a16:creationId xmlns:a16="http://schemas.microsoft.com/office/drawing/2014/main" id="{2D50020B-854F-45C0-A356-8A26F1575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699125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FFFF00"/>
                </a:solidFill>
                <a:ea typeface="MS PGothic" panose="020B0600070205080204" pitchFamily="34" charset="-128"/>
              </a:rPr>
              <a:t>37.25 </a:t>
            </a:r>
          </a:p>
        </p:txBody>
      </p:sp>
      <p:pic>
        <p:nvPicPr>
          <p:cNvPr id="66571" name="Picture 10">
            <a:extLst>
              <a:ext uri="{FF2B5EF4-FFF2-40B4-BE49-F238E27FC236}">
                <a16:creationId xmlns:a16="http://schemas.microsoft.com/office/drawing/2014/main" id="{3D09207E-E84D-480C-BC50-BD17AE288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3" t="81081" r="16925" b="13040"/>
          <a:stretch>
            <a:fillRect/>
          </a:stretch>
        </p:blipFill>
        <p:spPr bwMode="auto">
          <a:xfrm>
            <a:off x="-95250" y="6280150"/>
            <a:ext cx="9239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1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0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0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83" grpId="0"/>
      <p:bldP spid="510984" grpId="0"/>
      <p:bldP spid="510985" grpId="0"/>
      <p:bldP spid="510986" grpId="0"/>
      <p:bldP spid="510987" grpId="0"/>
      <p:bldP spid="510988" grpId="0"/>
      <p:bldP spid="5109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4">
            <a:extLst>
              <a:ext uri="{FF2B5EF4-FFF2-40B4-BE49-F238E27FC236}">
                <a16:creationId xmlns:a16="http://schemas.microsoft.com/office/drawing/2014/main" id="{E693E868-7EFC-4938-A0E6-27E9DEDA9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6375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ea typeface="MS PGothic" panose="020B0600070205080204" pitchFamily="34" charset="-128"/>
              </a:rPr>
              <a:t>Decimal-to-Binary Conversions</a:t>
            </a:r>
            <a:endParaRPr lang="en-US" altLang="en-US" sz="1800">
              <a:ea typeface="MS PGothic" panose="020B0600070205080204" pitchFamily="34" charset="-128"/>
            </a:endParaRPr>
          </a:p>
        </p:txBody>
      </p:sp>
      <p:sp>
        <p:nvSpPr>
          <p:cNvPr id="68611" name="Text Box 6">
            <a:extLst>
              <a:ext uri="{FF2B5EF4-FFF2-40B4-BE49-F238E27FC236}">
                <a16:creationId xmlns:a16="http://schemas.microsoft.com/office/drawing/2014/main" id="{404FE064-698E-4CCC-AF6F-C35903C1E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35075"/>
            <a:ext cx="7620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ea typeface="MS PGothic" panose="020B0600070205080204" pitchFamily="34" charset="-128"/>
              </a:rPr>
              <a:t>You can convert a decimal whole number to binary by reversing the procedure. Write the decimal weight of each column and place 1’s in the columns that sum to the decimal number.</a:t>
            </a:r>
          </a:p>
        </p:txBody>
      </p:sp>
      <p:sp>
        <p:nvSpPr>
          <p:cNvPr id="512007" name="Text Box 7">
            <a:extLst>
              <a:ext uri="{FF2B5EF4-FFF2-40B4-BE49-F238E27FC236}">
                <a16:creationId xmlns:a16="http://schemas.microsoft.com/office/drawing/2014/main" id="{CDC954CB-2D3B-4735-9EA5-5ED3BDA89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2895600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7030A0"/>
                </a:solidFill>
                <a:ea typeface="MS PGothic" panose="020B0600070205080204" pitchFamily="34" charset="-128"/>
              </a:rPr>
              <a:t>Convert the decimal number 49 to binary.</a:t>
            </a:r>
          </a:p>
        </p:txBody>
      </p:sp>
      <p:sp>
        <p:nvSpPr>
          <p:cNvPr id="512008" name="Text Box 8">
            <a:extLst>
              <a:ext uri="{FF2B5EF4-FFF2-40B4-BE49-F238E27FC236}">
                <a16:creationId xmlns:a16="http://schemas.microsoft.com/office/drawing/2014/main" id="{D95AC834-AAEE-4130-812D-17341D278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8" y="3498850"/>
            <a:ext cx="76962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ea typeface="MS PGothic" panose="020B0600070205080204" pitchFamily="34" charset="-128"/>
              </a:rPr>
              <a:t>The column weights double in each position to the right. Write down column weights until the last number is larger than the one you want to convert.</a:t>
            </a:r>
          </a:p>
        </p:txBody>
      </p:sp>
      <p:sp>
        <p:nvSpPr>
          <p:cNvPr id="512009" name="Text Box 9">
            <a:extLst>
              <a:ext uri="{FF2B5EF4-FFF2-40B4-BE49-F238E27FC236}">
                <a16:creationId xmlns:a16="http://schemas.microsoft.com/office/drawing/2014/main" id="{0399BBAA-A9E2-4AA6-9F43-44503DE33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652963"/>
            <a:ext cx="518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6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5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4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3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2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1</a:t>
            </a: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    2</a:t>
            </a:r>
            <a:r>
              <a:rPr lang="en-US" altLang="en-US" sz="2000" baseline="30000">
                <a:solidFill>
                  <a:srgbClr val="FF0000"/>
                </a:solidFill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12010" name="Text Box 10">
            <a:extLst>
              <a:ext uri="{FF2B5EF4-FFF2-40B4-BE49-F238E27FC236}">
                <a16:creationId xmlns:a16="http://schemas.microsoft.com/office/drawing/2014/main" id="{14BB8C2D-A7DF-4A03-A7C3-FB3AC8F0E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033963"/>
            <a:ext cx="3429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ea typeface="MS PGothic" panose="020B0600070205080204" pitchFamily="34" charset="-128"/>
              </a:rPr>
              <a:t>64   32   16    8     4     2     1 </a:t>
            </a:r>
          </a:p>
        </p:txBody>
      </p:sp>
      <p:sp>
        <p:nvSpPr>
          <p:cNvPr id="512011" name="Text Box 11">
            <a:extLst>
              <a:ext uri="{FF2B5EF4-FFF2-40B4-BE49-F238E27FC236}">
                <a16:creationId xmlns:a16="http://schemas.microsoft.com/office/drawing/2014/main" id="{67778675-AAC4-411A-B0B5-FFF098B58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399088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ea typeface="MS PGothic" panose="020B0600070205080204" pitchFamily="34" charset="-128"/>
              </a:rPr>
              <a:t>0     1     1     0     0     0     1   </a:t>
            </a:r>
          </a:p>
        </p:txBody>
      </p:sp>
      <p:pic>
        <p:nvPicPr>
          <p:cNvPr id="68617" name="Picture 10">
            <a:extLst>
              <a:ext uri="{FF2B5EF4-FFF2-40B4-BE49-F238E27FC236}">
                <a16:creationId xmlns:a16="http://schemas.microsoft.com/office/drawing/2014/main" id="{B155146E-CD7B-407A-B1A5-D2CE468FB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3" t="81081" r="16925" b="13040"/>
          <a:stretch>
            <a:fillRect/>
          </a:stretch>
        </p:blipFill>
        <p:spPr bwMode="auto">
          <a:xfrm>
            <a:off x="-95250" y="6280150"/>
            <a:ext cx="9239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51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1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7" grpId="0"/>
      <p:bldP spid="512008" grpId="0"/>
      <p:bldP spid="512009" grpId="0"/>
      <p:bldP spid="512010" grpId="0"/>
      <p:bldP spid="5120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4">
            <a:extLst>
              <a:ext uri="{FF2B5EF4-FFF2-40B4-BE49-F238E27FC236}">
                <a16:creationId xmlns:a16="http://schemas.microsoft.com/office/drawing/2014/main" id="{3C5F3286-4820-4D3E-92A9-F0261440E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" y="187325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ea typeface="MS PGothic" panose="020B0600070205080204" pitchFamily="34" charset="-128"/>
              </a:rPr>
              <a:t>Decimal-to-Binary Conversions</a:t>
            </a:r>
            <a:endParaRPr lang="en-US" altLang="en-US" sz="1800">
              <a:ea typeface="MS PGothic" panose="020B0600070205080204" pitchFamily="34" charset="-128"/>
            </a:endParaRPr>
          </a:p>
        </p:txBody>
      </p:sp>
      <p:sp>
        <p:nvSpPr>
          <p:cNvPr id="70659" name="Text Box 5">
            <a:extLst>
              <a:ext uri="{FF2B5EF4-FFF2-40B4-BE49-F238E27FC236}">
                <a16:creationId xmlns:a16="http://schemas.microsoft.com/office/drawing/2014/main" id="{01788E4F-E3A2-455D-92AA-ABB89FC92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484313"/>
            <a:ext cx="32004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ea typeface="MS PGothic" panose="020B0600070205080204" pitchFamily="34" charset="-128"/>
              </a:rPr>
              <a:t>You can convert a decimal fraction to binary by repeatedly </a:t>
            </a:r>
            <a:r>
              <a:rPr lang="en-US" altLang="en-US" sz="2000" i="1">
                <a:ea typeface="MS PGothic" panose="020B0600070205080204" pitchFamily="34" charset="-128"/>
              </a:rPr>
              <a:t>multiplying</a:t>
            </a:r>
            <a:r>
              <a:rPr lang="en-US" altLang="en-US" sz="2000">
                <a:ea typeface="MS PGothic" panose="020B0600070205080204" pitchFamily="34" charset="-128"/>
              </a:rPr>
              <a:t> the fractional results of successive multiplications by 2. The carries form the binary number.</a:t>
            </a:r>
          </a:p>
        </p:txBody>
      </p: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392B41A5-6E81-40DE-80CB-C99DE7E14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0" b="22766"/>
          <a:stretch>
            <a:fillRect/>
          </a:stretch>
        </p:blipFill>
        <p:spPr bwMode="auto">
          <a:xfrm>
            <a:off x="4067175" y="1568450"/>
            <a:ext cx="4672013" cy="27670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5" name="Text Box 5">
            <a:extLst>
              <a:ext uri="{FF2B5EF4-FFF2-40B4-BE49-F238E27FC236}">
                <a16:creationId xmlns:a16="http://schemas.microsoft.com/office/drawing/2014/main" id="{370A1125-17D5-49BB-9DCD-80DEFE34D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4032250"/>
            <a:ext cx="3200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660066"/>
                </a:solidFill>
                <a:ea typeface="MS PGothic" panose="020B0600070205080204" pitchFamily="34" charset="-128"/>
              </a:rPr>
              <a:t>Continue to the desired number of decimal places or stop when the fractional part is all zeros.</a:t>
            </a:r>
          </a:p>
        </p:txBody>
      </p:sp>
      <p:pic>
        <p:nvPicPr>
          <p:cNvPr id="70662" name="Picture 10">
            <a:extLst>
              <a:ext uri="{FF2B5EF4-FFF2-40B4-BE49-F238E27FC236}">
                <a16:creationId xmlns:a16="http://schemas.microsoft.com/office/drawing/2014/main" id="{F1C2B01E-41A0-4E38-91F1-D601D1192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3" t="81081" r="16925" b="13040"/>
          <a:stretch>
            <a:fillRect/>
          </a:stretch>
        </p:blipFill>
        <p:spPr bwMode="auto">
          <a:xfrm>
            <a:off x="-95250" y="6280150"/>
            <a:ext cx="9239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>
            <a:extLst>
              <a:ext uri="{FF2B5EF4-FFF2-40B4-BE49-F238E27FC236}">
                <a16:creationId xmlns:a16="http://schemas.microsoft.com/office/drawing/2014/main" id="{7977F358-7A5B-4069-B24C-0C5990B79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B5A3F437-A099-43CA-BE0E-66BF8CF433A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en-US" sz="14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8A278EE0-B034-44F2-9CBF-7CE4CD59B1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Floating Point</a:t>
            </a:r>
            <a:endParaRPr lang="en-AU" altLang="en-US"/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91865815-B3B1-4E03-B1D8-6CF4BA30BB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Representation for non-integer numbers</a:t>
            </a:r>
          </a:p>
          <a:p>
            <a:pPr lvl="1" eaLnBrk="1" hangingPunct="1"/>
            <a:r>
              <a:rPr lang="en-US" altLang="en-US" dirty="0"/>
              <a:t>Including very small and very large numbers</a:t>
            </a:r>
          </a:p>
          <a:p>
            <a:pPr eaLnBrk="1" hangingPunct="1"/>
            <a:r>
              <a:rPr lang="en-US" altLang="en-US" dirty="0"/>
              <a:t>Like scientific notation</a:t>
            </a:r>
          </a:p>
          <a:p>
            <a:pPr lvl="1" eaLnBrk="1" hangingPunct="1"/>
            <a:r>
              <a:rPr lang="en-US" altLang="en-US" dirty="0"/>
              <a:t>–2.34 × 10</a:t>
            </a:r>
            <a:r>
              <a:rPr lang="en-US" altLang="en-US" baseline="30000" dirty="0"/>
              <a:t>56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+0.002 × 10</a:t>
            </a:r>
            <a:r>
              <a:rPr lang="en-US" altLang="en-US" baseline="30000" dirty="0"/>
              <a:t>–4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+987.02 × 10</a:t>
            </a:r>
            <a:r>
              <a:rPr lang="en-US" altLang="en-US" baseline="30000" dirty="0"/>
              <a:t>9</a:t>
            </a:r>
            <a:endParaRPr lang="en-US" altLang="en-US" dirty="0"/>
          </a:p>
          <a:p>
            <a:pPr eaLnBrk="1" hangingPunct="1"/>
            <a:r>
              <a:rPr lang="en-US" altLang="en-US" dirty="0"/>
              <a:t>In binary</a:t>
            </a:r>
          </a:p>
          <a:p>
            <a:pPr lvl="1" eaLnBrk="1" hangingPunct="1"/>
            <a:r>
              <a:rPr lang="en-US" altLang="en-US" dirty="0">
                <a:cs typeface="Arial" panose="020B0604020202020204" pitchFamily="34" charset="0"/>
              </a:rPr>
              <a:t>±1.</a:t>
            </a:r>
            <a:r>
              <a:rPr lang="en-US" altLang="en-US" i="1" dirty="0">
                <a:cs typeface="Arial" panose="020B0604020202020204" pitchFamily="34" charset="0"/>
              </a:rPr>
              <a:t>xxxxxxx</a:t>
            </a:r>
            <a:r>
              <a:rPr lang="en-US" altLang="en-US" baseline="-25000" dirty="0">
                <a:cs typeface="Arial" panose="020B0604020202020204" pitchFamily="34" charset="0"/>
              </a:rPr>
              <a:t>2</a:t>
            </a:r>
            <a:r>
              <a:rPr lang="en-US" altLang="en-US" dirty="0">
                <a:cs typeface="Arial" panose="020B0604020202020204" pitchFamily="34" charset="0"/>
              </a:rPr>
              <a:t> × 2</a:t>
            </a:r>
            <a:r>
              <a:rPr lang="en-US" altLang="en-US" i="1" baseline="30000" dirty="0">
                <a:cs typeface="Arial" panose="020B0604020202020204" pitchFamily="34" charset="0"/>
              </a:rPr>
              <a:t>yyyy</a:t>
            </a:r>
          </a:p>
          <a:p>
            <a:pPr eaLnBrk="1" hangingPunct="1"/>
            <a:r>
              <a:rPr lang="en-US" altLang="en-US" dirty="0"/>
              <a:t>Types </a:t>
            </a:r>
            <a:r>
              <a:rPr lang="en-US" altLang="en-US" dirty="0">
                <a:latin typeface="Lucida Console" panose="020B0609040504020204" pitchFamily="49" charset="0"/>
              </a:rPr>
              <a:t>float</a:t>
            </a:r>
            <a:r>
              <a:rPr lang="en-US" altLang="en-US" dirty="0"/>
              <a:t> and </a:t>
            </a:r>
            <a:r>
              <a:rPr lang="en-US" altLang="en-US" dirty="0">
                <a:latin typeface="Lucida Console" panose="020B0609040504020204" pitchFamily="49" charset="0"/>
              </a:rPr>
              <a:t>double</a:t>
            </a:r>
            <a:r>
              <a:rPr lang="en-US" altLang="en-US" dirty="0"/>
              <a:t> in C</a:t>
            </a:r>
            <a:endParaRPr lang="en-AU" altLang="en-US" dirty="0"/>
          </a:p>
        </p:txBody>
      </p:sp>
      <p:sp>
        <p:nvSpPr>
          <p:cNvPr id="72709" name="AutoShape 4">
            <a:extLst>
              <a:ext uri="{FF2B5EF4-FFF2-40B4-BE49-F238E27FC236}">
                <a16:creationId xmlns:a16="http://schemas.microsoft.com/office/drawing/2014/main" id="{1C55672D-F9CF-484D-AC52-1BBBB2C46B63}"/>
              </a:ext>
            </a:extLst>
          </p:cNvPr>
          <p:cNvSpPr>
            <a:spLocks/>
          </p:cNvSpPr>
          <p:nvPr/>
        </p:nvSpPr>
        <p:spPr bwMode="auto">
          <a:xfrm>
            <a:off x="5219700" y="2924175"/>
            <a:ext cx="1508125" cy="401638"/>
          </a:xfrm>
          <a:prstGeom prst="borderCallout1">
            <a:avLst>
              <a:gd name="adj1" fmla="val 28458"/>
              <a:gd name="adj2" fmla="val -5051"/>
              <a:gd name="adj3" fmla="val 28458"/>
              <a:gd name="adj4" fmla="val -910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normalized</a:t>
            </a:r>
            <a:endParaRPr lang="en-AU" altLang="en-US" sz="1800"/>
          </a:p>
        </p:txBody>
      </p:sp>
      <p:sp>
        <p:nvSpPr>
          <p:cNvPr id="72710" name="AutoShape 5">
            <a:extLst>
              <a:ext uri="{FF2B5EF4-FFF2-40B4-BE49-F238E27FC236}">
                <a16:creationId xmlns:a16="http://schemas.microsoft.com/office/drawing/2014/main" id="{09A7F1C4-FB90-4F86-8C3A-A58B2BAB32F4}"/>
              </a:ext>
            </a:extLst>
          </p:cNvPr>
          <p:cNvSpPr>
            <a:spLocks/>
          </p:cNvSpPr>
          <p:nvPr/>
        </p:nvSpPr>
        <p:spPr bwMode="auto">
          <a:xfrm>
            <a:off x="5651500" y="3573463"/>
            <a:ext cx="1944688" cy="401637"/>
          </a:xfrm>
          <a:prstGeom prst="borderCallout1">
            <a:avLst>
              <a:gd name="adj1" fmla="val 28458"/>
              <a:gd name="adj2" fmla="val -3917"/>
              <a:gd name="adj3" fmla="val -2370"/>
              <a:gd name="adj4" fmla="val -872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not normalized</a:t>
            </a:r>
            <a:endParaRPr lang="en-AU" altLang="en-US" sz="1800"/>
          </a:p>
        </p:txBody>
      </p:sp>
      <p:sp>
        <p:nvSpPr>
          <p:cNvPr id="72711" name="Line 6">
            <a:extLst>
              <a:ext uri="{FF2B5EF4-FFF2-40B4-BE49-F238E27FC236}">
                <a16:creationId xmlns:a16="http://schemas.microsoft.com/office/drawing/2014/main" id="{CC5C69C3-4B98-4C33-93EB-E8A6AE6151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7175" y="3790950"/>
            <a:ext cx="15128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2" name="Text Box 8">
            <a:extLst>
              <a:ext uri="{FF2B5EF4-FFF2-40B4-BE49-F238E27FC236}">
                <a16:creationId xmlns:a16="http://schemas.microsoft.com/office/drawing/2014/main" id="{D8AB389A-FDB3-4170-B01A-7525E3A80BF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16069" y="861219"/>
            <a:ext cx="2089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§3.5 Floating Point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>
            <a:extLst>
              <a:ext uri="{FF2B5EF4-FFF2-40B4-BE49-F238E27FC236}">
                <a16:creationId xmlns:a16="http://schemas.microsoft.com/office/drawing/2014/main" id="{D74D7F48-36BD-4C31-8E3F-1E6801715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2619358-43F7-4786-BAB1-3AF8F527541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en-US" sz="1400"/>
          </a:p>
        </p:txBody>
      </p:sp>
      <p:sp>
        <p:nvSpPr>
          <p:cNvPr id="76803" name="Rectangle 10">
            <a:extLst>
              <a:ext uri="{FF2B5EF4-FFF2-40B4-BE49-F238E27FC236}">
                <a16:creationId xmlns:a16="http://schemas.microsoft.com/office/drawing/2014/main" id="{80DD4E94-673B-4AA6-AF30-178B62BEA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Floating Point</a:t>
            </a:r>
          </a:p>
        </p:txBody>
      </p:sp>
      <p:sp>
        <p:nvSpPr>
          <p:cNvPr id="76805" name="Text Box 4">
            <a:extLst>
              <a:ext uri="{FF2B5EF4-FFF2-40B4-BE49-F238E27FC236}">
                <a16:creationId xmlns:a16="http://schemas.microsoft.com/office/drawing/2014/main" id="{B229ED76-818E-49D9-A319-28A38DCD9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1917700"/>
            <a:ext cx="35877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S</a:t>
            </a:r>
          </a:p>
        </p:txBody>
      </p:sp>
      <p:sp>
        <p:nvSpPr>
          <p:cNvPr id="76806" name="Text Box 5">
            <a:extLst>
              <a:ext uri="{FF2B5EF4-FFF2-40B4-BE49-F238E27FC236}">
                <a16:creationId xmlns:a16="http://schemas.microsoft.com/office/drawing/2014/main" id="{E033B53D-F0EE-4D77-8992-E62041F8F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1917700"/>
            <a:ext cx="158432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/>
              <a:t>Exponent</a:t>
            </a:r>
          </a:p>
        </p:txBody>
      </p:sp>
      <p:sp>
        <p:nvSpPr>
          <p:cNvPr id="76807" name="Text Box 6">
            <a:extLst>
              <a:ext uri="{FF2B5EF4-FFF2-40B4-BE49-F238E27FC236}">
                <a16:creationId xmlns:a16="http://schemas.microsoft.com/office/drawing/2014/main" id="{7767B359-8276-45BE-87E8-E1E018130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4088" y="1917700"/>
            <a:ext cx="3671887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Fraction</a:t>
            </a:r>
          </a:p>
        </p:txBody>
      </p:sp>
      <p:sp>
        <p:nvSpPr>
          <p:cNvPr id="76808" name="Text Box 7">
            <a:extLst>
              <a:ext uri="{FF2B5EF4-FFF2-40B4-BE49-F238E27FC236}">
                <a16:creationId xmlns:a16="http://schemas.microsoft.com/office/drawing/2014/main" id="{65740E2B-5E88-430C-8C11-9F5337AB1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1196975"/>
            <a:ext cx="1857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single: 8 bits</a:t>
            </a:r>
            <a:br>
              <a:rPr lang="en-US" altLang="en-US" sz="2000">
                <a:latin typeface="Tahoma" panose="020B0604030504040204" pitchFamily="34" charset="0"/>
              </a:rPr>
            </a:br>
            <a:r>
              <a:rPr lang="en-US" altLang="en-US" sz="2000">
                <a:latin typeface="Tahoma" panose="020B0604030504040204" pitchFamily="34" charset="0"/>
              </a:rPr>
              <a:t>double: 11 bits</a:t>
            </a:r>
          </a:p>
        </p:txBody>
      </p:sp>
      <p:sp>
        <p:nvSpPr>
          <p:cNvPr id="76809" name="Text Box 8">
            <a:extLst>
              <a:ext uri="{FF2B5EF4-FFF2-40B4-BE49-F238E27FC236}">
                <a16:creationId xmlns:a16="http://schemas.microsoft.com/office/drawing/2014/main" id="{E1DC9D65-0E76-43CD-970D-D7959EAE3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1196975"/>
            <a:ext cx="1857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single: 23 bits</a:t>
            </a:r>
            <a:br>
              <a:rPr lang="en-US" altLang="en-US" sz="2000">
                <a:latin typeface="Tahoma" panose="020B0604030504040204" pitchFamily="34" charset="0"/>
              </a:rPr>
            </a:br>
            <a:r>
              <a:rPr lang="en-US" altLang="en-US" sz="2000">
                <a:latin typeface="Tahoma" panose="020B0604030504040204" pitchFamily="34" charset="0"/>
              </a:rPr>
              <a:t>double: 52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0" name="Object 9">
                <a:extLst>
                  <a:ext uri="{FF2B5EF4-FFF2-40B4-BE49-F238E27FC236}">
                    <a16:creationId xmlns:a16="http://schemas.microsoft.com/office/drawing/2014/main" id="{ADE2D8C5-3822-4AAB-926E-2DC4569B8F74}"/>
                  </a:ext>
                </a:extLst>
              </p:cNvPr>
              <p:cNvSpPr txBox="1"/>
              <p:nvPr/>
            </p:nvSpPr>
            <p:spPr bwMode="auto">
              <a:xfrm>
                <a:off x="1476375" y="2667000"/>
                <a:ext cx="5867400" cy="5461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=(−1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Fraction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Exponent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810" name="Object 9">
                <a:extLst>
                  <a:ext uri="{FF2B5EF4-FFF2-40B4-BE49-F238E27FC236}">
                    <a16:creationId xmlns:a16="http://schemas.microsoft.com/office/drawing/2014/main" id="{ADE2D8C5-3822-4AAB-926E-2DC4569B8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6375" y="2667000"/>
                <a:ext cx="5867400" cy="546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65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>
            <a:extLst>
              <a:ext uri="{FF2B5EF4-FFF2-40B4-BE49-F238E27FC236}">
                <a16:creationId xmlns:a16="http://schemas.microsoft.com/office/drawing/2014/main" id="{4CB540AC-017F-4775-88A2-8BE439660A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C506056E-F27B-4A9C-B779-575555CC82B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AU" altLang="en-US" sz="1400"/>
          </a:p>
        </p:txBody>
      </p:sp>
      <p:pic>
        <p:nvPicPr>
          <p:cNvPr id="9219" name="Picture 9" descr="f03-01-P374493">
            <a:extLst>
              <a:ext uri="{FF2B5EF4-FFF2-40B4-BE49-F238E27FC236}">
                <a16:creationId xmlns:a16="http://schemas.microsoft.com/office/drawing/2014/main" id="{0DD8A023-26C5-4174-AFA1-1E701EE0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4675"/>
            <a:ext cx="6938962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2">
            <a:extLst>
              <a:ext uri="{FF2B5EF4-FFF2-40B4-BE49-F238E27FC236}">
                <a16:creationId xmlns:a16="http://schemas.microsoft.com/office/drawing/2014/main" id="{0FB7CD77-8DB7-4B7C-A0C4-D10C97260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Integer Addition</a:t>
            </a: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D9956258-D76E-428B-9248-2125D3B4A9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74687"/>
          </a:xfrm>
        </p:spPr>
        <p:txBody>
          <a:bodyPr/>
          <a:lstStyle/>
          <a:p>
            <a:pPr eaLnBrk="1" hangingPunct="1"/>
            <a:r>
              <a:rPr lang="en-US" altLang="en-US"/>
              <a:t>Example: 7 + 6</a:t>
            </a:r>
            <a:endParaRPr lang="en-AU" altLang="en-US"/>
          </a:p>
        </p:txBody>
      </p:sp>
      <p:sp>
        <p:nvSpPr>
          <p:cNvPr id="9222" name="Text Box 4">
            <a:extLst>
              <a:ext uri="{FF2B5EF4-FFF2-40B4-BE49-F238E27FC236}">
                <a16:creationId xmlns:a16="http://schemas.microsoft.com/office/drawing/2014/main" id="{4A4D107B-FE8A-44C5-98FD-F5B2559F8CC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369969" y="1407319"/>
            <a:ext cx="3181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§3.2 Addition and Subtraction</a:t>
            </a: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C8CAD2D8-A7C4-46CA-9543-824DFFCEB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644900"/>
            <a:ext cx="777240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Overflow if result out of range</a:t>
            </a:r>
          </a:p>
          <a:p>
            <a:pPr lvl="1" eaLnBrk="1" hangingPunct="1"/>
            <a:r>
              <a:rPr lang="en-US" altLang="en-US" sz="2400"/>
              <a:t>Adding +ve and –ve operands, no overflow</a:t>
            </a:r>
          </a:p>
          <a:p>
            <a:pPr lvl="1" eaLnBrk="1" hangingPunct="1"/>
            <a:r>
              <a:rPr lang="en-US" altLang="en-US" sz="2400"/>
              <a:t>Adding two +ve operands</a:t>
            </a:r>
          </a:p>
          <a:p>
            <a:pPr lvl="2" eaLnBrk="1" hangingPunct="1"/>
            <a:r>
              <a:rPr lang="en-US" altLang="en-US" sz="2000"/>
              <a:t>Overflow if result sign is 1</a:t>
            </a:r>
          </a:p>
          <a:p>
            <a:pPr lvl="1" eaLnBrk="1" hangingPunct="1"/>
            <a:r>
              <a:rPr lang="en-US" altLang="en-US" sz="2400"/>
              <a:t>Adding two –ve operands</a:t>
            </a:r>
          </a:p>
          <a:p>
            <a:pPr lvl="2" eaLnBrk="1" hangingPunct="1"/>
            <a:r>
              <a:rPr lang="en-US" altLang="en-US" sz="2000"/>
              <a:t>Overflow if result sign is 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>
            <a:extLst>
              <a:ext uri="{FF2B5EF4-FFF2-40B4-BE49-F238E27FC236}">
                <a16:creationId xmlns:a16="http://schemas.microsoft.com/office/drawing/2014/main" id="{B50A49D4-2843-4BDB-B9B3-9AE97207A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AA62E03-9406-4827-A6F2-11DF46888EE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en-US" sz="14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2062D8C2-78FE-4F00-A173-3A88EF39D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Floating Point Standard</a:t>
            </a:r>
            <a:endParaRPr lang="en-AU" altLang="en-US"/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2F3F4BCD-4896-40D9-9345-38FB15AB9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Defined by IEEE Std 754</a:t>
            </a:r>
          </a:p>
          <a:p>
            <a:pPr eaLnBrk="1" hangingPunct="1"/>
            <a:r>
              <a:rPr lang="en-US" altLang="en-US" dirty="0"/>
              <a:t>Developed in response to divergence of representations</a:t>
            </a:r>
          </a:p>
          <a:p>
            <a:pPr lvl="1" eaLnBrk="1" hangingPunct="1"/>
            <a:r>
              <a:rPr lang="en-US" altLang="en-US" dirty="0"/>
              <a:t>Portability issues for scientific code</a:t>
            </a:r>
          </a:p>
          <a:p>
            <a:pPr eaLnBrk="1" hangingPunct="1"/>
            <a:r>
              <a:rPr lang="en-US" altLang="en-US" dirty="0"/>
              <a:t>Now almost universally adopted</a:t>
            </a:r>
          </a:p>
          <a:p>
            <a:pPr eaLnBrk="1" hangingPunct="1"/>
            <a:r>
              <a:rPr lang="en-US" altLang="en-US" dirty="0"/>
              <a:t>Two representations</a:t>
            </a:r>
          </a:p>
          <a:p>
            <a:pPr lvl="1" eaLnBrk="1" hangingPunct="1"/>
            <a:r>
              <a:rPr lang="en-US" altLang="en-US" dirty="0"/>
              <a:t>Single precision (32-bit)</a:t>
            </a:r>
          </a:p>
          <a:p>
            <a:pPr lvl="1" eaLnBrk="1" hangingPunct="1"/>
            <a:r>
              <a:rPr lang="en-US" altLang="en-US" dirty="0"/>
              <a:t>Double precision (64-bit) </a:t>
            </a:r>
            <a:endParaRPr lang="en-AU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>
            <a:extLst>
              <a:ext uri="{FF2B5EF4-FFF2-40B4-BE49-F238E27FC236}">
                <a16:creationId xmlns:a16="http://schemas.microsoft.com/office/drawing/2014/main" id="{D74D7F48-36BD-4C31-8E3F-1E68017150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2619358-43F7-4786-BAB1-3AF8F527541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en-US" sz="1400"/>
          </a:p>
        </p:txBody>
      </p:sp>
      <p:sp>
        <p:nvSpPr>
          <p:cNvPr id="76803" name="Rectangle 10">
            <a:extLst>
              <a:ext uri="{FF2B5EF4-FFF2-40B4-BE49-F238E27FC236}">
                <a16:creationId xmlns:a16="http://schemas.microsoft.com/office/drawing/2014/main" id="{80DD4E94-673B-4AA6-AF30-178B62BEA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IEEE Floating-Point Format</a:t>
            </a:r>
          </a:p>
        </p:txBody>
      </p:sp>
      <p:sp>
        <p:nvSpPr>
          <p:cNvPr id="76804" name="Rectangle 11">
            <a:extLst>
              <a:ext uri="{FF2B5EF4-FFF2-40B4-BE49-F238E27FC236}">
                <a16:creationId xmlns:a16="http://schemas.microsoft.com/office/drawing/2014/main" id="{05FBC9F9-D314-431F-9CFA-B32B9BBACA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3573463"/>
            <a:ext cx="8270875" cy="26638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S: sign bit (0 </a:t>
            </a:r>
            <a:r>
              <a:rPr lang="en-US" altLang="en-US" sz="2400" dirty="0">
                <a:sym typeface="Symbol" panose="05050102010706020507" pitchFamily="18" charset="2"/>
              </a:rPr>
              <a:t> non-negative, 1  negative)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1 + Fraction to make sure the number is scientific format.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Exponent: excess representation: actual exponent + Bias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Ensures exponent is unsigned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Single: Bias = 127; Double: Bias = 1023</a:t>
            </a:r>
          </a:p>
        </p:txBody>
      </p:sp>
      <p:sp>
        <p:nvSpPr>
          <p:cNvPr id="76805" name="Text Box 4">
            <a:extLst>
              <a:ext uri="{FF2B5EF4-FFF2-40B4-BE49-F238E27FC236}">
                <a16:creationId xmlns:a16="http://schemas.microsoft.com/office/drawing/2014/main" id="{B229ED76-818E-49D9-A319-28A38DCD9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1917700"/>
            <a:ext cx="35877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S</a:t>
            </a:r>
          </a:p>
        </p:txBody>
      </p:sp>
      <p:sp>
        <p:nvSpPr>
          <p:cNvPr id="76806" name="Text Box 5">
            <a:extLst>
              <a:ext uri="{FF2B5EF4-FFF2-40B4-BE49-F238E27FC236}">
                <a16:creationId xmlns:a16="http://schemas.microsoft.com/office/drawing/2014/main" id="{E033B53D-F0EE-4D77-8992-E62041F8F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1917700"/>
            <a:ext cx="158432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/>
              <a:t>Exponent</a:t>
            </a:r>
          </a:p>
        </p:txBody>
      </p:sp>
      <p:sp>
        <p:nvSpPr>
          <p:cNvPr id="76807" name="Text Box 6">
            <a:extLst>
              <a:ext uri="{FF2B5EF4-FFF2-40B4-BE49-F238E27FC236}">
                <a16:creationId xmlns:a16="http://schemas.microsoft.com/office/drawing/2014/main" id="{7767B359-8276-45BE-87E8-E1E018130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4088" y="1917700"/>
            <a:ext cx="3671887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Fraction</a:t>
            </a:r>
          </a:p>
        </p:txBody>
      </p:sp>
      <p:sp>
        <p:nvSpPr>
          <p:cNvPr id="76808" name="Text Box 7">
            <a:extLst>
              <a:ext uri="{FF2B5EF4-FFF2-40B4-BE49-F238E27FC236}">
                <a16:creationId xmlns:a16="http://schemas.microsoft.com/office/drawing/2014/main" id="{65740E2B-5E88-430C-8C11-9F5337AB1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1196975"/>
            <a:ext cx="1857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single: 8 bits</a:t>
            </a:r>
            <a:br>
              <a:rPr lang="en-US" altLang="en-US" sz="2000">
                <a:latin typeface="Tahoma" panose="020B0604030504040204" pitchFamily="34" charset="0"/>
              </a:rPr>
            </a:br>
            <a:r>
              <a:rPr lang="en-US" altLang="en-US" sz="2000">
                <a:latin typeface="Tahoma" panose="020B0604030504040204" pitchFamily="34" charset="0"/>
              </a:rPr>
              <a:t>double: 11 bits</a:t>
            </a:r>
          </a:p>
        </p:txBody>
      </p:sp>
      <p:sp>
        <p:nvSpPr>
          <p:cNvPr id="76809" name="Text Box 8">
            <a:extLst>
              <a:ext uri="{FF2B5EF4-FFF2-40B4-BE49-F238E27FC236}">
                <a16:creationId xmlns:a16="http://schemas.microsoft.com/office/drawing/2014/main" id="{E1DC9D65-0E76-43CD-970D-D7959EAE3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1196975"/>
            <a:ext cx="1857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ahoma" panose="020B0604030504040204" pitchFamily="34" charset="0"/>
              </a:rPr>
              <a:t>single: 23 bits</a:t>
            </a:r>
            <a:br>
              <a:rPr lang="en-US" altLang="en-US" sz="2000">
                <a:latin typeface="Tahoma" panose="020B0604030504040204" pitchFamily="34" charset="0"/>
              </a:rPr>
            </a:br>
            <a:r>
              <a:rPr lang="en-US" altLang="en-US" sz="2000">
                <a:latin typeface="Tahoma" panose="020B0604030504040204" pitchFamily="34" charset="0"/>
              </a:rPr>
              <a:t>double: 52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10" name="Object 9">
                <a:extLst>
                  <a:ext uri="{FF2B5EF4-FFF2-40B4-BE49-F238E27FC236}">
                    <a16:creationId xmlns:a16="http://schemas.microsoft.com/office/drawing/2014/main" id="{ADE2D8C5-3822-4AAB-926E-2DC4569B8F74}"/>
                  </a:ext>
                </a:extLst>
              </p:cNvPr>
              <p:cNvSpPr txBox="1"/>
              <p:nvPr/>
            </p:nvSpPr>
            <p:spPr bwMode="auto">
              <a:xfrm>
                <a:off x="1043608" y="2707481"/>
                <a:ext cx="6335985" cy="5461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=(−1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×(1+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Fraction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Exponent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Bias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810" name="Object 9">
                <a:extLst>
                  <a:ext uri="{FF2B5EF4-FFF2-40B4-BE49-F238E27FC236}">
                    <a16:creationId xmlns:a16="http://schemas.microsoft.com/office/drawing/2014/main" id="{ADE2D8C5-3822-4AAB-926E-2DC4569B8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2707481"/>
                <a:ext cx="6335985" cy="546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3">
            <a:extLst>
              <a:ext uri="{FF2B5EF4-FFF2-40B4-BE49-F238E27FC236}">
                <a16:creationId xmlns:a16="http://schemas.microsoft.com/office/drawing/2014/main" id="{E58E5856-4830-42E4-809A-4375A4EAF4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63AB2A71-DE5D-4043-8C4C-27F3ED7BF8C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en-US" sz="14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6343E74B-35D5-4CB7-B3DF-867D52F342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Floating-Point Example</a:t>
            </a:r>
            <a:endParaRPr lang="en-AU" altLang="en-US"/>
          </a:p>
        </p:txBody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6FF782A2-69DB-463B-8B95-8CD5646C3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Represent –0.75</a:t>
            </a:r>
          </a:p>
          <a:p>
            <a:pPr lvl="1" eaLnBrk="1" hangingPunct="1"/>
            <a:r>
              <a:rPr lang="en-US" altLang="en-US"/>
              <a:t>–0.75 = (–1)</a:t>
            </a:r>
            <a:r>
              <a:rPr lang="en-US" altLang="en-US" baseline="30000"/>
              <a:t>1</a:t>
            </a:r>
            <a:r>
              <a:rPr lang="en-US" altLang="en-US"/>
              <a:t> × 1.1</a:t>
            </a:r>
            <a:r>
              <a:rPr lang="en-US" altLang="en-US" baseline="-25000"/>
              <a:t>2</a:t>
            </a:r>
            <a:r>
              <a:rPr lang="en-US" altLang="en-US"/>
              <a:t> × 2</a:t>
            </a:r>
            <a:r>
              <a:rPr lang="en-US" altLang="en-US" baseline="30000"/>
              <a:t>–1</a:t>
            </a:r>
          </a:p>
          <a:p>
            <a:pPr lvl="1" eaLnBrk="1" hangingPunct="1"/>
            <a:r>
              <a:rPr lang="en-US" altLang="en-US"/>
              <a:t>S = </a:t>
            </a:r>
            <a:r>
              <a:rPr lang="en-US" altLang="en-US">
                <a:solidFill>
                  <a:schemeClr val="hlink"/>
                </a:solidFill>
              </a:rPr>
              <a:t>1</a:t>
            </a:r>
          </a:p>
          <a:p>
            <a:pPr lvl="1" eaLnBrk="1" hangingPunct="1"/>
            <a:r>
              <a:rPr lang="en-US" altLang="en-US"/>
              <a:t>Fraction = </a:t>
            </a:r>
            <a:r>
              <a:rPr lang="en-US" altLang="en-US">
                <a:solidFill>
                  <a:schemeClr val="tx2"/>
                </a:solidFill>
              </a:rPr>
              <a:t>1000…00</a:t>
            </a:r>
            <a:r>
              <a:rPr lang="en-US" altLang="en-US" baseline="-25000"/>
              <a:t>2</a:t>
            </a:r>
            <a:endParaRPr lang="en-US" altLang="en-US">
              <a:solidFill>
                <a:schemeClr val="folHlink"/>
              </a:solidFill>
            </a:endParaRPr>
          </a:p>
          <a:p>
            <a:pPr lvl="1" eaLnBrk="1" hangingPunct="1"/>
            <a:r>
              <a:rPr lang="en-US" altLang="en-US"/>
              <a:t>Exponent = –1 + Bias</a:t>
            </a:r>
          </a:p>
          <a:p>
            <a:pPr lvl="2" eaLnBrk="1" hangingPunct="1"/>
            <a:r>
              <a:rPr lang="en-US" altLang="en-US"/>
              <a:t>Single: –1 + 127 = 126 = </a:t>
            </a:r>
            <a:r>
              <a:rPr lang="en-US" altLang="en-US">
                <a:solidFill>
                  <a:srgbClr val="008000"/>
                </a:solidFill>
              </a:rPr>
              <a:t>01111110</a:t>
            </a:r>
            <a:r>
              <a:rPr lang="en-US" altLang="en-US" baseline="-25000"/>
              <a:t>2</a:t>
            </a:r>
            <a:endParaRPr lang="en-US" altLang="en-US"/>
          </a:p>
          <a:p>
            <a:pPr lvl="2" eaLnBrk="1" hangingPunct="1"/>
            <a:r>
              <a:rPr lang="en-US" altLang="en-US"/>
              <a:t>Double: –1 + 1023 = 1022 = </a:t>
            </a:r>
            <a:r>
              <a:rPr lang="en-US" altLang="en-US">
                <a:solidFill>
                  <a:srgbClr val="008000"/>
                </a:solidFill>
              </a:rPr>
              <a:t>01111111110</a:t>
            </a:r>
            <a:r>
              <a:rPr lang="en-US" altLang="en-US" baseline="-25000"/>
              <a:t>2</a:t>
            </a:r>
            <a:endParaRPr lang="en-US" altLang="en-US"/>
          </a:p>
          <a:p>
            <a:pPr eaLnBrk="1" hangingPunct="1"/>
            <a:r>
              <a:rPr lang="en-US" altLang="en-US"/>
              <a:t>Single: </a:t>
            </a:r>
            <a:r>
              <a:rPr lang="en-US" altLang="en-US">
                <a:solidFill>
                  <a:schemeClr val="hlink"/>
                </a:solidFill>
              </a:rPr>
              <a:t>1</a:t>
            </a:r>
            <a:r>
              <a:rPr lang="en-US" altLang="en-US">
                <a:solidFill>
                  <a:srgbClr val="008000"/>
                </a:solidFill>
              </a:rPr>
              <a:t>01111110</a:t>
            </a:r>
            <a:r>
              <a:rPr lang="en-US" altLang="en-US">
                <a:solidFill>
                  <a:schemeClr val="tx2"/>
                </a:solidFill>
              </a:rPr>
              <a:t>1000…00</a:t>
            </a:r>
          </a:p>
          <a:p>
            <a:pPr eaLnBrk="1" hangingPunct="1"/>
            <a:r>
              <a:rPr lang="en-US" altLang="en-US"/>
              <a:t>Double: </a:t>
            </a:r>
            <a:r>
              <a:rPr lang="en-US" altLang="en-US">
                <a:solidFill>
                  <a:schemeClr val="hlink"/>
                </a:solidFill>
              </a:rPr>
              <a:t>1</a:t>
            </a:r>
            <a:r>
              <a:rPr lang="en-US" altLang="en-US">
                <a:solidFill>
                  <a:srgbClr val="008000"/>
                </a:solidFill>
              </a:rPr>
              <a:t>01111111110</a:t>
            </a:r>
            <a:r>
              <a:rPr lang="en-US" altLang="en-US">
                <a:solidFill>
                  <a:schemeClr val="tx2"/>
                </a:solidFill>
              </a:rPr>
              <a:t>1000…00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3">
            <a:extLst>
              <a:ext uri="{FF2B5EF4-FFF2-40B4-BE49-F238E27FC236}">
                <a16:creationId xmlns:a16="http://schemas.microsoft.com/office/drawing/2014/main" id="{8C23956A-5176-461D-B089-41773ABA4E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BE510DF8-9479-4E30-8003-AC0FBEF79A3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en-US" sz="14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ED7051A8-59F9-4C94-B734-5814F0C69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Floating-Point Example</a:t>
            </a:r>
            <a:endParaRPr lang="en-AU" altLang="en-US"/>
          </a:p>
        </p:txBody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89950564-D939-4EFB-BBCD-9D7EB3D027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What number is represented by the single-precision float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>
                <a:solidFill>
                  <a:schemeClr val="hlink"/>
                </a:solidFill>
              </a:rPr>
              <a:t>	1</a:t>
            </a:r>
            <a:r>
              <a:rPr lang="en-US" altLang="en-US">
                <a:solidFill>
                  <a:srgbClr val="008000"/>
                </a:solidFill>
              </a:rPr>
              <a:t>10000001</a:t>
            </a:r>
            <a:r>
              <a:rPr lang="en-US" altLang="en-US">
                <a:solidFill>
                  <a:schemeClr val="tx2"/>
                </a:solidFill>
              </a:rPr>
              <a:t>01000…00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 = </a:t>
            </a:r>
            <a:r>
              <a:rPr lang="en-US" altLang="en-US">
                <a:solidFill>
                  <a:schemeClr val="hlink"/>
                </a:solidFill>
              </a:rPr>
              <a:t>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Fraction = </a:t>
            </a:r>
            <a:r>
              <a:rPr lang="en-US" altLang="en-US">
                <a:solidFill>
                  <a:schemeClr val="tx2"/>
                </a:solidFill>
              </a:rPr>
              <a:t>01000…00</a:t>
            </a:r>
            <a:r>
              <a:rPr lang="en-US" altLang="en-US" baseline="-25000"/>
              <a:t>2</a:t>
            </a:r>
            <a:endParaRPr lang="en-US" altLang="en-US">
              <a:solidFill>
                <a:schemeClr val="fol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Exponent = </a:t>
            </a:r>
            <a:r>
              <a:rPr lang="en-US" altLang="en-US">
                <a:solidFill>
                  <a:srgbClr val="008000"/>
                </a:solidFill>
              </a:rPr>
              <a:t>10000001</a:t>
            </a:r>
            <a:r>
              <a:rPr lang="en-US" altLang="en-US" baseline="-25000"/>
              <a:t>2</a:t>
            </a:r>
            <a:r>
              <a:rPr lang="en-US" altLang="en-US"/>
              <a:t> = 129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x = (–1)</a:t>
            </a:r>
            <a:r>
              <a:rPr lang="en-US" altLang="en-US" baseline="30000"/>
              <a:t>1</a:t>
            </a:r>
            <a:r>
              <a:rPr lang="en-US" altLang="en-US"/>
              <a:t> × (1 + 01</a:t>
            </a:r>
            <a:r>
              <a:rPr lang="en-US" altLang="en-US" baseline="-25000"/>
              <a:t>2</a:t>
            </a:r>
            <a:r>
              <a:rPr lang="en-US" altLang="en-US"/>
              <a:t>) × 2</a:t>
            </a:r>
            <a:r>
              <a:rPr lang="en-US" altLang="en-US" baseline="30000"/>
              <a:t>(129 – 127)</a:t>
            </a:r>
            <a:endParaRPr lang="en-US" altLang="en-US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/>
              <a:t>	= (–1) × 1.25 × 2</a:t>
            </a:r>
            <a:r>
              <a:rPr lang="en-US" altLang="en-US" baseline="30000"/>
              <a:t>2</a:t>
            </a:r>
            <a:endParaRPr lang="en-US" altLang="en-US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/>
              <a:t>	= –5.0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3">
            <a:extLst>
              <a:ext uri="{FF2B5EF4-FFF2-40B4-BE49-F238E27FC236}">
                <a16:creationId xmlns:a16="http://schemas.microsoft.com/office/drawing/2014/main" id="{5E839E5A-278E-4912-BE4B-BDB1FDE6CF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1961DAB2-E47B-4680-A8AF-F222DB77B75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en-US" sz="1400"/>
          </a:p>
        </p:txBody>
      </p:sp>
      <p:sp>
        <p:nvSpPr>
          <p:cNvPr id="78851" name="Rectangle 6">
            <a:extLst>
              <a:ext uri="{FF2B5EF4-FFF2-40B4-BE49-F238E27FC236}">
                <a16:creationId xmlns:a16="http://schemas.microsoft.com/office/drawing/2014/main" id="{39E59367-6072-4006-850E-EE33C23E7C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Single-Precision Range</a:t>
            </a:r>
          </a:p>
        </p:txBody>
      </p:sp>
      <p:sp>
        <p:nvSpPr>
          <p:cNvPr id="78852" name="Rectangle 7">
            <a:extLst>
              <a:ext uri="{FF2B5EF4-FFF2-40B4-BE49-F238E27FC236}">
                <a16:creationId xmlns:a16="http://schemas.microsoft.com/office/drawing/2014/main" id="{F9EC822F-A494-4B86-9C0B-4BA5A8A6B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Exponents 00000000 and 11111111 reserved</a:t>
            </a:r>
          </a:p>
          <a:p>
            <a:pPr eaLnBrk="1" hangingPunct="1"/>
            <a:r>
              <a:rPr lang="en-US" altLang="en-US" sz="2800" dirty="0"/>
              <a:t>Smallest value (</a:t>
            </a:r>
            <a:r>
              <a:rPr lang="en-US" altLang="en-US" sz="2000" dirty="0">
                <a:solidFill>
                  <a:srgbClr val="FF0000"/>
                </a:solidFill>
              </a:rPr>
              <a:t>Normalized case</a:t>
            </a:r>
            <a:r>
              <a:rPr lang="en-US" altLang="en-US" sz="2800" dirty="0"/>
              <a:t>)</a:t>
            </a:r>
          </a:p>
          <a:p>
            <a:pPr lvl="1" eaLnBrk="1" hangingPunct="1"/>
            <a:r>
              <a:rPr lang="en-US" altLang="en-US" sz="2400" dirty="0"/>
              <a:t>Exponent: 00000001</a:t>
            </a:r>
            <a:br>
              <a:rPr lang="en-US" altLang="en-US" sz="2400" dirty="0"/>
            </a:br>
            <a:r>
              <a:rPr lang="en-US" altLang="en-US" sz="2400" dirty="0">
                <a:sym typeface="Symbol" panose="05050102010706020507" pitchFamily="18" charset="2"/>
              </a:rPr>
              <a:t> actual exponent = 1 – 127 = –126</a:t>
            </a:r>
          </a:p>
          <a:p>
            <a:pPr lvl="1" eaLnBrk="1" hangingPunct="1"/>
            <a:r>
              <a:rPr lang="en-US" altLang="en-US" sz="2400" dirty="0">
                <a:sym typeface="Symbol" panose="05050102010706020507" pitchFamily="18" charset="2"/>
              </a:rPr>
              <a:t>Fraction: 000…00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 significand = 1.0</a:t>
            </a:r>
          </a:p>
          <a:p>
            <a:pPr lvl="1" eaLnBrk="1" hangingPunct="1"/>
            <a:r>
              <a:rPr lang="en-US" altLang="en-US" sz="2400" dirty="0">
                <a:sym typeface="Symbol" panose="05050102010706020507" pitchFamily="18" charset="2"/>
              </a:rPr>
              <a:t>±1.0 × 2</a:t>
            </a:r>
            <a:r>
              <a:rPr lang="en-US" altLang="en-US" sz="2400" baseline="30000" dirty="0">
                <a:sym typeface="Symbol" panose="05050102010706020507" pitchFamily="18" charset="2"/>
              </a:rPr>
              <a:t>–126</a:t>
            </a:r>
            <a:r>
              <a:rPr lang="en-US" altLang="en-US" sz="2400" dirty="0">
                <a:sym typeface="Symbol" panose="05050102010706020507" pitchFamily="18" charset="2"/>
              </a:rPr>
              <a:t> ≈ ±1.2 × 10</a:t>
            </a:r>
            <a:r>
              <a:rPr lang="en-US" altLang="en-US" sz="2400" baseline="30000" dirty="0">
                <a:sym typeface="Symbol" panose="05050102010706020507" pitchFamily="18" charset="2"/>
              </a:rPr>
              <a:t>–38</a:t>
            </a:r>
          </a:p>
          <a:p>
            <a:pPr eaLnBrk="1" hangingPunct="1"/>
            <a:r>
              <a:rPr lang="en-US" altLang="en-US" sz="2800" dirty="0">
                <a:sym typeface="Symbol" panose="05050102010706020507" pitchFamily="18" charset="2"/>
              </a:rPr>
              <a:t>Largest value</a:t>
            </a:r>
          </a:p>
          <a:p>
            <a:pPr lvl="1" eaLnBrk="1" hangingPunct="1"/>
            <a:r>
              <a:rPr lang="en-US" altLang="en-US" sz="2400" dirty="0">
                <a:sym typeface="Symbol" panose="05050102010706020507" pitchFamily="18" charset="2"/>
              </a:rPr>
              <a:t>exponent: 11111110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 actual exponent = 254 – 127 = +127</a:t>
            </a:r>
          </a:p>
          <a:p>
            <a:pPr lvl="1" eaLnBrk="1" hangingPunct="1"/>
            <a:r>
              <a:rPr lang="en-US" altLang="en-US" sz="2400" dirty="0">
                <a:sym typeface="Symbol" panose="05050102010706020507" pitchFamily="18" charset="2"/>
              </a:rPr>
              <a:t>Fraction: 111…11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 significand ≈ 2.0</a:t>
            </a:r>
          </a:p>
          <a:p>
            <a:pPr lvl="1" eaLnBrk="1" hangingPunct="1"/>
            <a:r>
              <a:rPr lang="en-US" altLang="en-US" sz="2400" dirty="0">
                <a:sym typeface="Symbol" panose="05050102010706020507" pitchFamily="18" charset="2"/>
              </a:rPr>
              <a:t>±2.0 × 2</a:t>
            </a:r>
            <a:r>
              <a:rPr lang="en-US" altLang="en-US" sz="2400" baseline="30000" dirty="0">
                <a:sym typeface="Symbol" panose="05050102010706020507" pitchFamily="18" charset="2"/>
              </a:rPr>
              <a:t>+127</a:t>
            </a:r>
            <a:r>
              <a:rPr lang="en-US" altLang="en-US" sz="2400" dirty="0">
                <a:sym typeface="Symbol" panose="05050102010706020507" pitchFamily="18" charset="2"/>
              </a:rPr>
              <a:t> ≈ ±3.4 × 10</a:t>
            </a:r>
            <a:r>
              <a:rPr lang="en-US" altLang="en-US" sz="2400" baseline="30000" dirty="0">
                <a:sym typeface="Symbol" panose="05050102010706020507" pitchFamily="18" charset="2"/>
              </a:rPr>
              <a:t>+38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>
            <a:extLst>
              <a:ext uri="{FF2B5EF4-FFF2-40B4-BE49-F238E27FC236}">
                <a16:creationId xmlns:a16="http://schemas.microsoft.com/office/drawing/2014/main" id="{7FB7EF5F-DF75-42E4-814D-D20B26E9D3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EDA5E465-C886-44E5-BDB9-46304726E32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en-US" sz="1400"/>
          </a:p>
        </p:txBody>
      </p:sp>
      <p:sp>
        <p:nvSpPr>
          <p:cNvPr id="80899" name="Rectangle 6">
            <a:extLst>
              <a:ext uri="{FF2B5EF4-FFF2-40B4-BE49-F238E27FC236}">
                <a16:creationId xmlns:a16="http://schemas.microsoft.com/office/drawing/2014/main" id="{2C9A9D48-3CBF-4632-8C02-BF5D99331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Double-Precision Range</a:t>
            </a:r>
          </a:p>
        </p:txBody>
      </p:sp>
      <p:sp>
        <p:nvSpPr>
          <p:cNvPr id="80900" name="Rectangle 7">
            <a:extLst>
              <a:ext uri="{FF2B5EF4-FFF2-40B4-BE49-F238E27FC236}">
                <a16:creationId xmlns:a16="http://schemas.microsoft.com/office/drawing/2014/main" id="{46EAEF77-B1A1-4918-BBD5-BCD551E89B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Exponents 0000…00 and 1111…11 reserved</a:t>
            </a:r>
          </a:p>
          <a:p>
            <a:pPr eaLnBrk="1" hangingPunct="1"/>
            <a:r>
              <a:rPr lang="en-US" altLang="en-US" sz="2800"/>
              <a:t>Smallest value (</a:t>
            </a:r>
            <a:r>
              <a:rPr lang="en-US" altLang="en-US" sz="2000">
                <a:solidFill>
                  <a:srgbClr val="FF0000"/>
                </a:solidFill>
              </a:rPr>
              <a:t>Normalized case</a:t>
            </a:r>
            <a:r>
              <a:rPr lang="en-US" altLang="en-US" sz="2800"/>
              <a:t>)</a:t>
            </a:r>
          </a:p>
          <a:p>
            <a:pPr lvl="1" eaLnBrk="1" hangingPunct="1"/>
            <a:r>
              <a:rPr lang="en-US" altLang="en-US" sz="2400"/>
              <a:t>Exponent: 00000000001</a:t>
            </a:r>
            <a:br>
              <a:rPr lang="en-US" altLang="en-US" sz="2400"/>
            </a:br>
            <a:r>
              <a:rPr lang="en-US" altLang="en-US" sz="2400">
                <a:sym typeface="Symbol" panose="05050102010706020507" pitchFamily="18" charset="2"/>
              </a:rPr>
              <a:t> actual exponent = 1 – 1023 = –1022</a:t>
            </a:r>
          </a:p>
          <a:p>
            <a:pPr lvl="1" eaLnBrk="1" hangingPunct="1"/>
            <a:r>
              <a:rPr lang="en-US" altLang="en-US" sz="2400">
                <a:sym typeface="Symbol" panose="05050102010706020507" pitchFamily="18" charset="2"/>
              </a:rPr>
              <a:t>Fraction: 000…00</a:t>
            </a:r>
            <a:r>
              <a:rPr lang="en-US" altLang="en-US" sz="2400"/>
              <a:t> </a:t>
            </a:r>
            <a:r>
              <a:rPr lang="en-US" altLang="en-US" sz="2400">
                <a:sym typeface="Symbol" panose="05050102010706020507" pitchFamily="18" charset="2"/>
              </a:rPr>
              <a:t> significand = 1.0</a:t>
            </a:r>
          </a:p>
          <a:p>
            <a:pPr lvl="1" eaLnBrk="1" hangingPunct="1"/>
            <a:r>
              <a:rPr lang="en-US" altLang="en-US" sz="2400">
                <a:sym typeface="Symbol" panose="05050102010706020507" pitchFamily="18" charset="2"/>
              </a:rPr>
              <a:t>±1.0 × 2</a:t>
            </a:r>
            <a:r>
              <a:rPr lang="en-US" altLang="en-US" sz="2400" baseline="30000">
                <a:sym typeface="Symbol" panose="05050102010706020507" pitchFamily="18" charset="2"/>
              </a:rPr>
              <a:t>–1022</a:t>
            </a:r>
            <a:r>
              <a:rPr lang="en-US" altLang="en-US" sz="2400">
                <a:sym typeface="Symbol" panose="05050102010706020507" pitchFamily="18" charset="2"/>
              </a:rPr>
              <a:t> ≈ ±2.2 × 10</a:t>
            </a:r>
            <a:r>
              <a:rPr lang="en-US" altLang="en-US" sz="2400" baseline="30000">
                <a:sym typeface="Symbol" panose="05050102010706020507" pitchFamily="18" charset="2"/>
              </a:rPr>
              <a:t>–308</a:t>
            </a:r>
          </a:p>
          <a:p>
            <a:pPr eaLnBrk="1" hangingPunct="1"/>
            <a:r>
              <a:rPr lang="en-US" altLang="en-US" sz="2800">
                <a:sym typeface="Symbol" panose="05050102010706020507" pitchFamily="18" charset="2"/>
              </a:rPr>
              <a:t>Largest value</a:t>
            </a:r>
          </a:p>
          <a:p>
            <a:pPr lvl="1" eaLnBrk="1" hangingPunct="1"/>
            <a:r>
              <a:rPr lang="en-US" altLang="en-US" sz="2400">
                <a:sym typeface="Symbol" panose="05050102010706020507" pitchFamily="18" charset="2"/>
              </a:rPr>
              <a:t>Exponent: 11111111110</a:t>
            </a:r>
            <a:br>
              <a:rPr lang="en-US" altLang="en-US" sz="2400">
                <a:sym typeface="Symbol" panose="05050102010706020507" pitchFamily="18" charset="2"/>
              </a:rPr>
            </a:br>
            <a:r>
              <a:rPr lang="en-US" altLang="en-US" sz="2400">
                <a:sym typeface="Symbol" panose="05050102010706020507" pitchFamily="18" charset="2"/>
              </a:rPr>
              <a:t> actual exponent = 2046 – 1023 = +1023</a:t>
            </a:r>
          </a:p>
          <a:p>
            <a:pPr lvl="1" eaLnBrk="1" hangingPunct="1"/>
            <a:r>
              <a:rPr lang="en-US" altLang="en-US" sz="2400">
                <a:sym typeface="Symbol" panose="05050102010706020507" pitchFamily="18" charset="2"/>
              </a:rPr>
              <a:t>Fraction: 111…11</a:t>
            </a:r>
            <a:r>
              <a:rPr lang="en-US" altLang="en-US" sz="2400"/>
              <a:t> </a:t>
            </a:r>
            <a:r>
              <a:rPr lang="en-US" altLang="en-US" sz="2400">
                <a:sym typeface="Symbol" panose="05050102010706020507" pitchFamily="18" charset="2"/>
              </a:rPr>
              <a:t> significand ≈ 2.0</a:t>
            </a:r>
          </a:p>
          <a:p>
            <a:pPr lvl="1" eaLnBrk="1" hangingPunct="1"/>
            <a:r>
              <a:rPr lang="en-US" altLang="en-US" sz="2400">
                <a:sym typeface="Symbol" panose="05050102010706020507" pitchFamily="18" charset="2"/>
              </a:rPr>
              <a:t>±2.0 × 2</a:t>
            </a:r>
            <a:r>
              <a:rPr lang="en-US" altLang="en-US" sz="2400" baseline="30000">
                <a:sym typeface="Symbol" panose="05050102010706020507" pitchFamily="18" charset="2"/>
              </a:rPr>
              <a:t>+1023</a:t>
            </a:r>
            <a:r>
              <a:rPr lang="en-US" altLang="en-US" sz="2400">
                <a:sym typeface="Symbol" panose="05050102010706020507" pitchFamily="18" charset="2"/>
              </a:rPr>
              <a:t> ≈ ±1.8 × 10</a:t>
            </a:r>
            <a:r>
              <a:rPr lang="en-US" altLang="en-US" sz="2400" baseline="30000">
                <a:sym typeface="Symbol" panose="05050102010706020507" pitchFamily="18" charset="2"/>
              </a:rPr>
              <a:t>+308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3">
            <a:extLst>
              <a:ext uri="{FF2B5EF4-FFF2-40B4-BE49-F238E27FC236}">
                <a16:creationId xmlns:a16="http://schemas.microsoft.com/office/drawing/2014/main" id="{BCE4414F-87FD-4B49-AACA-E9BAD0EB9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C3B5CB4-9558-45E0-B24F-3C00B190B35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en-US" sz="1400"/>
          </a:p>
        </p:txBody>
      </p:sp>
      <p:sp>
        <p:nvSpPr>
          <p:cNvPr id="91139" name="Rectangle 4">
            <a:extLst>
              <a:ext uri="{FF2B5EF4-FFF2-40B4-BE49-F238E27FC236}">
                <a16:creationId xmlns:a16="http://schemas.microsoft.com/office/drawing/2014/main" id="{35225BD6-F285-4D6D-B851-D6D7CAA6D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Infinities and NaNs</a:t>
            </a:r>
          </a:p>
        </p:txBody>
      </p:sp>
      <p:sp>
        <p:nvSpPr>
          <p:cNvPr id="91140" name="Rectangle 5">
            <a:extLst>
              <a:ext uri="{FF2B5EF4-FFF2-40B4-BE49-F238E27FC236}">
                <a16:creationId xmlns:a16="http://schemas.microsoft.com/office/drawing/2014/main" id="{E6E33F10-BFF1-4E1A-A0EC-4A2FF821D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Exponent = 111...1, Fraction = 000...0</a:t>
            </a:r>
          </a:p>
          <a:p>
            <a:pPr lvl="1" eaLnBrk="1" hangingPunct="1"/>
            <a:r>
              <a:rPr lang="en-US" altLang="en-US"/>
              <a:t>±Infinity</a:t>
            </a:r>
          </a:p>
          <a:p>
            <a:pPr lvl="1" eaLnBrk="1" hangingPunct="1"/>
            <a:r>
              <a:rPr lang="en-US" altLang="en-US"/>
              <a:t>Can be used in subsequent calculations, avoiding need for overflow check</a:t>
            </a:r>
          </a:p>
          <a:p>
            <a:pPr eaLnBrk="1" hangingPunct="1"/>
            <a:r>
              <a:rPr lang="en-US" altLang="en-US"/>
              <a:t>Exponent = 111...1, Fraction ≠ 000...0</a:t>
            </a:r>
          </a:p>
          <a:p>
            <a:pPr lvl="1" eaLnBrk="1" hangingPunct="1"/>
            <a:r>
              <a:rPr lang="en-US" altLang="en-US"/>
              <a:t>Not-a-Number (NaN)</a:t>
            </a:r>
          </a:p>
          <a:p>
            <a:pPr lvl="1" eaLnBrk="1" hangingPunct="1"/>
            <a:r>
              <a:rPr lang="en-US" altLang="en-US"/>
              <a:t>Indicates illegal or undefined result</a:t>
            </a:r>
          </a:p>
          <a:p>
            <a:pPr lvl="2" eaLnBrk="1" hangingPunct="1"/>
            <a:r>
              <a:rPr lang="en-US" altLang="en-US"/>
              <a:t>e.g., 0.0 / 0.0</a:t>
            </a:r>
          </a:p>
          <a:p>
            <a:pPr lvl="1" eaLnBrk="1" hangingPunct="1"/>
            <a:r>
              <a:rPr lang="en-US" altLang="en-US"/>
              <a:t>Can be used in subsequent calculations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oter Placeholder 3">
            <a:extLst>
              <a:ext uri="{FF2B5EF4-FFF2-40B4-BE49-F238E27FC236}">
                <a16:creationId xmlns:a16="http://schemas.microsoft.com/office/drawing/2014/main" id="{50DAB2E5-E2B4-4A9A-B655-B756A2019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41BAB49E-54EE-4AD2-B4CD-5DE9307CE75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en-US" sz="1400"/>
          </a:p>
        </p:txBody>
      </p:sp>
      <p:sp>
        <p:nvSpPr>
          <p:cNvPr id="93187" name="Rectangle 4">
            <a:extLst>
              <a:ext uri="{FF2B5EF4-FFF2-40B4-BE49-F238E27FC236}">
                <a16:creationId xmlns:a16="http://schemas.microsoft.com/office/drawing/2014/main" id="{86F7D0D5-288C-4911-A449-798071AA8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Floating-Point Addition</a:t>
            </a:r>
            <a:endParaRPr lang="en-AU" altLang="en-US"/>
          </a:p>
        </p:txBody>
      </p:sp>
      <p:sp>
        <p:nvSpPr>
          <p:cNvPr id="81924" name="Rectangle 5">
            <a:extLst>
              <a:ext uri="{FF2B5EF4-FFF2-40B4-BE49-F238E27FC236}">
                <a16:creationId xmlns:a16="http://schemas.microsoft.com/office/drawing/2014/main" id="{C66FD30D-3C55-47B3-A023-1004293AC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Consider a </a:t>
            </a:r>
            <a:r>
              <a:rPr lang="en-US" sz="2800" dirty="0">
                <a:solidFill>
                  <a:srgbClr val="FF0000"/>
                </a:solidFill>
              </a:rPr>
              <a:t>4-digit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70C0"/>
                </a:solidFill>
              </a:rPr>
              <a:t>decimal</a:t>
            </a:r>
            <a:r>
              <a:rPr lang="en-US" sz="2800" dirty="0"/>
              <a:t> example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9.999 × 10</a:t>
            </a:r>
            <a:r>
              <a:rPr lang="en-US" sz="2400" baseline="30000" dirty="0"/>
              <a:t>1</a:t>
            </a:r>
            <a:r>
              <a:rPr lang="en-US" sz="2400" dirty="0"/>
              <a:t> + 1.610 × 10</a:t>
            </a:r>
            <a:r>
              <a:rPr lang="en-US" sz="2400" baseline="30000" dirty="0"/>
              <a:t>–1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1. Align decimal points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Shift number with smaller exponent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9.999 × 10</a:t>
            </a:r>
            <a:r>
              <a:rPr lang="en-US" sz="2400" baseline="30000" dirty="0"/>
              <a:t>1</a:t>
            </a:r>
            <a:r>
              <a:rPr lang="en-US" sz="2400" dirty="0"/>
              <a:t> + 0.016 × 10</a:t>
            </a:r>
            <a:r>
              <a:rPr lang="en-US" sz="2400" baseline="30000" dirty="0"/>
              <a:t>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2. Add significands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9.999 × 10</a:t>
            </a:r>
            <a:r>
              <a:rPr lang="en-US" sz="2400" baseline="30000" dirty="0"/>
              <a:t>1</a:t>
            </a:r>
            <a:r>
              <a:rPr lang="en-US" sz="2400" dirty="0"/>
              <a:t> + 0.016 × 10</a:t>
            </a:r>
            <a:r>
              <a:rPr lang="en-US" sz="2400" baseline="30000" dirty="0"/>
              <a:t>1</a:t>
            </a:r>
            <a:r>
              <a:rPr lang="en-US" sz="2400" dirty="0"/>
              <a:t> = 10.015 × 10</a:t>
            </a:r>
            <a:r>
              <a:rPr lang="en-US" sz="2400" baseline="30000" dirty="0"/>
              <a:t>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3. Normalize result &amp; check for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over</a:t>
            </a:r>
            <a:r>
              <a:rPr lang="en-US" sz="2800" dirty="0"/>
              <a:t>/</a:t>
            </a:r>
            <a:r>
              <a:rPr lang="en-US" sz="2800" dirty="0">
                <a:solidFill>
                  <a:srgbClr val="009900"/>
                </a:solidFill>
              </a:rPr>
              <a:t>underflow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1.0015 × 10</a:t>
            </a:r>
            <a:r>
              <a:rPr lang="en-US" sz="2400" baseline="30000" dirty="0"/>
              <a:t>2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4. Round and renormalize if necessary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1.002 × 10</a:t>
            </a:r>
            <a:r>
              <a:rPr lang="en-US" sz="2400" baseline="30000" dirty="0"/>
              <a:t>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3">
            <a:extLst>
              <a:ext uri="{FF2B5EF4-FFF2-40B4-BE49-F238E27FC236}">
                <a16:creationId xmlns:a16="http://schemas.microsoft.com/office/drawing/2014/main" id="{5342A68B-4F83-488A-8F79-C86E780C02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94D6C22-80DF-4674-97A6-C88B4FA1398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en-US" sz="1400"/>
          </a:p>
        </p:txBody>
      </p:sp>
      <p:sp>
        <p:nvSpPr>
          <p:cNvPr id="95235" name="Rectangle 4">
            <a:extLst>
              <a:ext uri="{FF2B5EF4-FFF2-40B4-BE49-F238E27FC236}">
                <a16:creationId xmlns:a16="http://schemas.microsoft.com/office/drawing/2014/main" id="{E50848DA-9478-4E6E-BAD6-F9176072D3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Floating-Point Addition</a:t>
            </a:r>
            <a:endParaRPr lang="en-AU" altLang="en-US"/>
          </a:p>
        </p:txBody>
      </p:sp>
      <p:sp>
        <p:nvSpPr>
          <p:cNvPr id="83972" name="Rectangle 5">
            <a:extLst>
              <a:ext uri="{FF2B5EF4-FFF2-40B4-BE49-F238E27FC236}">
                <a16:creationId xmlns:a16="http://schemas.microsoft.com/office/drawing/2014/main" id="{4C3366E0-DECA-4825-A7C6-F47FDFE88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Now consider a </a:t>
            </a:r>
            <a:r>
              <a:rPr lang="en-US" sz="2800" dirty="0">
                <a:solidFill>
                  <a:srgbClr val="FF0000"/>
                </a:solidFill>
              </a:rPr>
              <a:t>4-digit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50"/>
                </a:solidFill>
              </a:rPr>
              <a:t>binary</a:t>
            </a:r>
            <a:r>
              <a:rPr lang="en-US" sz="2800" dirty="0"/>
              <a:t> example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1.000</a:t>
            </a:r>
            <a:r>
              <a:rPr lang="en-US" sz="2400" baseline="-25000" dirty="0"/>
              <a:t>2</a:t>
            </a:r>
            <a:r>
              <a:rPr lang="en-US" sz="2400" dirty="0"/>
              <a:t> × 2</a:t>
            </a:r>
            <a:r>
              <a:rPr lang="en-US" sz="2400" baseline="30000" dirty="0"/>
              <a:t>–1</a:t>
            </a:r>
            <a:r>
              <a:rPr lang="en-US" sz="2400" dirty="0"/>
              <a:t> + –1.110</a:t>
            </a:r>
            <a:r>
              <a:rPr lang="en-US" sz="2400" baseline="-25000" dirty="0"/>
              <a:t>2</a:t>
            </a:r>
            <a:r>
              <a:rPr lang="en-US" sz="2400" dirty="0"/>
              <a:t> × 2</a:t>
            </a:r>
            <a:r>
              <a:rPr lang="en-US" sz="2400" baseline="30000" dirty="0"/>
              <a:t>–2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=&gt;(0.5 + –0.4375)</a:t>
            </a:r>
            <a:r>
              <a:rPr lang="en-US" sz="2400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1. Align binary points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Shift number with smaller exponent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1.000</a:t>
            </a:r>
            <a:r>
              <a:rPr lang="en-US" sz="2400" baseline="-25000" dirty="0"/>
              <a:t>2</a:t>
            </a:r>
            <a:r>
              <a:rPr lang="en-US" sz="2400" dirty="0"/>
              <a:t> × 2</a:t>
            </a:r>
            <a:r>
              <a:rPr lang="en-US" sz="2400" baseline="30000" dirty="0"/>
              <a:t>–1</a:t>
            </a:r>
            <a:r>
              <a:rPr lang="en-US" sz="2400" dirty="0"/>
              <a:t> + –0.111</a:t>
            </a:r>
            <a:r>
              <a:rPr lang="en-US" sz="2400" baseline="-25000" dirty="0"/>
              <a:t>2</a:t>
            </a:r>
            <a:r>
              <a:rPr lang="en-US" sz="2400" dirty="0"/>
              <a:t> × 2</a:t>
            </a:r>
            <a:r>
              <a:rPr lang="en-US" sz="2400" baseline="30000" dirty="0"/>
              <a:t>–1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2. Add </a:t>
            </a:r>
            <a:r>
              <a:rPr lang="en-US" sz="2800" b="1" dirty="0" err="1">
                <a:solidFill>
                  <a:srgbClr val="009900"/>
                </a:solidFill>
              </a:rPr>
              <a:t>significands</a:t>
            </a:r>
            <a:endParaRPr lang="en-US" sz="2800" b="1" dirty="0">
              <a:solidFill>
                <a:srgbClr val="009900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1.000</a:t>
            </a:r>
            <a:r>
              <a:rPr lang="en-US" sz="2400" baseline="-25000" dirty="0"/>
              <a:t>2</a:t>
            </a:r>
            <a:r>
              <a:rPr lang="en-US" sz="2400" dirty="0"/>
              <a:t> × 2</a:t>
            </a:r>
            <a:r>
              <a:rPr lang="en-US" sz="2400" baseline="30000" dirty="0"/>
              <a:t>–1</a:t>
            </a:r>
            <a:r>
              <a:rPr lang="en-US" sz="2400" dirty="0"/>
              <a:t> + –0.111</a:t>
            </a:r>
            <a:r>
              <a:rPr lang="en-US" sz="2400" baseline="-25000" dirty="0"/>
              <a:t>2</a:t>
            </a:r>
            <a:r>
              <a:rPr lang="en-US" sz="2400" dirty="0"/>
              <a:t> × 2</a:t>
            </a:r>
            <a:r>
              <a:rPr lang="en-US" sz="2400" baseline="30000" dirty="0"/>
              <a:t>–1</a:t>
            </a:r>
            <a:r>
              <a:rPr lang="en-US" sz="2400" dirty="0"/>
              <a:t> = 0.001</a:t>
            </a:r>
            <a:r>
              <a:rPr lang="en-US" sz="2400" baseline="-25000" dirty="0"/>
              <a:t>2</a:t>
            </a:r>
            <a:r>
              <a:rPr lang="en-US" sz="2400" dirty="0"/>
              <a:t> × 2</a:t>
            </a:r>
            <a:r>
              <a:rPr lang="en-US" sz="2400" baseline="30000" dirty="0"/>
              <a:t>–1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3. Normalize result &amp; check for over/underflow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1.000</a:t>
            </a:r>
            <a:r>
              <a:rPr lang="en-US" sz="2400" baseline="-25000" dirty="0"/>
              <a:t>2</a:t>
            </a:r>
            <a:r>
              <a:rPr lang="en-US" sz="2400" dirty="0"/>
              <a:t> × 2</a:t>
            </a:r>
            <a:r>
              <a:rPr lang="en-US" sz="2400" baseline="30000" dirty="0"/>
              <a:t>–4</a:t>
            </a:r>
            <a:r>
              <a:rPr lang="en-US" sz="2400" dirty="0"/>
              <a:t>, with no over/underflow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4. Round and renormalize if necessary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1.000</a:t>
            </a:r>
            <a:r>
              <a:rPr lang="en-US" sz="2400" baseline="-25000" dirty="0"/>
              <a:t>2</a:t>
            </a:r>
            <a:r>
              <a:rPr lang="en-US" sz="2400" dirty="0"/>
              <a:t> × 2</a:t>
            </a:r>
            <a:r>
              <a:rPr lang="en-US" sz="2400" baseline="30000" dirty="0"/>
              <a:t>–4</a:t>
            </a:r>
            <a:r>
              <a:rPr lang="en-US" sz="2400" dirty="0"/>
              <a:t> (no change) 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=&gt; 0.0625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oter Placeholder 3">
            <a:extLst>
              <a:ext uri="{FF2B5EF4-FFF2-40B4-BE49-F238E27FC236}">
                <a16:creationId xmlns:a16="http://schemas.microsoft.com/office/drawing/2014/main" id="{B6473CF9-74EE-44E8-8702-7E79B658C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E91F939-A10A-4E1A-B923-1A579C93C58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en-US" sz="1400"/>
          </a:p>
        </p:txBody>
      </p:sp>
      <p:pic>
        <p:nvPicPr>
          <p:cNvPr id="97283" name="Picture 14" descr="f03-16-P374493">
            <a:extLst>
              <a:ext uri="{FF2B5EF4-FFF2-40B4-BE49-F238E27FC236}">
                <a16:creationId xmlns:a16="http://schemas.microsoft.com/office/drawing/2014/main" id="{32B9A7CF-92D1-4DB4-81D5-8016E13E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68413"/>
            <a:ext cx="5214937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Rectangle 2">
            <a:extLst>
              <a:ext uri="{FF2B5EF4-FFF2-40B4-BE49-F238E27FC236}">
                <a16:creationId xmlns:a16="http://schemas.microsoft.com/office/drawing/2014/main" id="{37A4B1E6-3571-4472-B79E-794EDFC54B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FP Adder Hardware</a:t>
            </a:r>
            <a:endParaRPr lang="en-AU" altLang="en-US"/>
          </a:p>
        </p:txBody>
      </p:sp>
      <p:sp>
        <p:nvSpPr>
          <p:cNvPr id="97285" name="AutoShape 4">
            <a:extLst>
              <a:ext uri="{FF2B5EF4-FFF2-40B4-BE49-F238E27FC236}">
                <a16:creationId xmlns:a16="http://schemas.microsoft.com/office/drawing/2014/main" id="{D3B2AF42-ABCB-44D4-BC91-7E8BC4024EF6}"/>
              </a:ext>
            </a:extLst>
          </p:cNvPr>
          <p:cNvSpPr>
            <a:spLocks/>
          </p:cNvSpPr>
          <p:nvPr/>
        </p:nvSpPr>
        <p:spPr bwMode="auto">
          <a:xfrm>
            <a:off x="6588125" y="1844675"/>
            <a:ext cx="144463" cy="1800225"/>
          </a:xfrm>
          <a:prstGeom prst="rightBrace">
            <a:avLst>
              <a:gd name="adj1" fmla="val 10384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7286" name="AutoShape 5">
            <a:extLst>
              <a:ext uri="{FF2B5EF4-FFF2-40B4-BE49-F238E27FC236}">
                <a16:creationId xmlns:a16="http://schemas.microsoft.com/office/drawing/2014/main" id="{1C3FB3F4-5DCF-4EF6-B45F-11BA9EACF8DE}"/>
              </a:ext>
            </a:extLst>
          </p:cNvPr>
          <p:cNvSpPr>
            <a:spLocks/>
          </p:cNvSpPr>
          <p:nvPr/>
        </p:nvSpPr>
        <p:spPr bwMode="auto">
          <a:xfrm>
            <a:off x="6588125" y="3716338"/>
            <a:ext cx="144463" cy="792162"/>
          </a:xfrm>
          <a:prstGeom prst="rightBrace">
            <a:avLst>
              <a:gd name="adj1" fmla="val 4569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7287" name="AutoShape 6">
            <a:extLst>
              <a:ext uri="{FF2B5EF4-FFF2-40B4-BE49-F238E27FC236}">
                <a16:creationId xmlns:a16="http://schemas.microsoft.com/office/drawing/2014/main" id="{0DB35CA6-4835-42A0-A761-9E85AB34E37A}"/>
              </a:ext>
            </a:extLst>
          </p:cNvPr>
          <p:cNvSpPr>
            <a:spLocks/>
          </p:cNvSpPr>
          <p:nvPr/>
        </p:nvSpPr>
        <p:spPr bwMode="auto">
          <a:xfrm>
            <a:off x="6588125" y="4795838"/>
            <a:ext cx="144463" cy="576262"/>
          </a:xfrm>
          <a:prstGeom prst="rightBrace">
            <a:avLst>
              <a:gd name="adj1" fmla="val 3324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7288" name="AutoShape 7">
            <a:extLst>
              <a:ext uri="{FF2B5EF4-FFF2-40B4-BE49-F238E27FC236}">
                <a16:creationId xmlns:a16="http://schemas.microsoft.com/office/drawing/2014/main" id="{7770AED5-27E0-4305-A7F4-1E16CD5C0AE3}"/>
              </a:ext>
            </a:extLst>
          </p:cNvPr>
          <p:cNvSpPr>
            <a:spLocks/>
          </p:cNvSpPr>
          <p:nvPr/>
        </p:nvSpPr>
        <p:spPr bwMode="auto">
          <a:xfrm>
            <a:off x="6588125" y="5445125"/>
            <a:ext cx="144463" cy="576263"/>
          </a:xfrm>
          <a:prstGeom prst="rightBrace">
            <a:avLst>
              <a:gd name="adj1" fmla="val 3324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7289" name="Text Box 8">
            <a:extLst>
              <a:ext uri="{FF2B5EF4-FFF2-40B4-BE49-F238E27FC236}">
                <a16:creationId xmlns:a16="http://schemas.microsoft.com/office/drawing/2014/main" id="{EA701605-758A-4A00-908C-ABD5784A7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2568575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Step 1</a:t>
            </a:r>
            <a:endParaRPr lang="en-AU" altLang="en-US" sz="1600"/>
          </a:p>
        </p:txBody>
      </p:sp>
      <p:sp>
        <p:nvSpPr>
          <p:cNvPr id="97290" name="Text Box 9">
            <a:extLst>
              <a:ext uri="{FF2B5EF4-FFF2-40B4-BE49-F238E27FC236}">
                <a16:creationId xmlns:a16="http://schemas.microsoft.com/office/drawing/2014/main" id="{C3490684-8BB9-4823-B15E-4A9BB12FF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3937000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Step 2</a:t>
            </a:r>
            <a:endParaRPr lang="en-AU" altLang="en-US" sz="1600"/>
          </a:p>
        </p:txBody>
      </p:sp>
      <p:sp>
        <p:nvSpPr>
          <p:cNvPr id="97291" name="Text Box 10">
            <a:extLst>
              <a:ext uri="{FF2B5EF4-FFF2-40B4-BE49-F238E27FC236}">
                <a16:creationId xmlns:a16="http://schemas.microsoft.com/office/drawing/2014/main" id="{8770AD71-ADA1-4AC3-BF84-58718BEC0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4873625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Step 3</a:t>
            </a:r>
            <a:endParaRPr lang="en-AU" altLang="en-US" sz="1600"/>
          </a:p>
        </p:txBody>
      </p:sp>
      <p:sp>
        <p:nvSpPr>
          <p:cNvPr id="97292" name="Text Box 11">
            <a:extLst>
              <a:ext uri="{FF2B5EF4-FFF2-40B4-BE49-F238E27FC236}">
                <a16:creationId xmlns:a16="http://schemas.microsoft.com/office/drawing/2014/main" id="{7310A6FC-8D34-4F47-B7CF-C47343153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5521325"/>
            <a:ext cx="78105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Step 4</a:t>
            </a:r>
            <a:endParaRPr lang="en-AU" altLang="en-US" sz="1600"/>
          </a:p>
        </p:txBody>
      </p:sp>
      <p:sp>
        <p:nvSpPr>
          <p:cNvPr id="97293" name="AutoShape 12">
            <a:extLst>
              <a:ext uri="{FF2B5EF4-FFF2-40B4-BE49-F238E27FC236}">
                <a16:creationId xmlns:a16="http://schemas.microsoft.com/office/drawing/2014/main" id="{F7C4F260-AC4A-4D10-87E3-F16C31D3F52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740650" y="4940300"/>
            <a:ext cx="288925" cy="792163"/>
          </a:xfrm>
          <a:prstGeom prst="curvedRightArrow">
            <a:avLst>
              <a:gd name="adj1" fmla="val 54835"/>
              <a:gd name="adj2" fmla="val 10967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B377C081-CC98-49C8-A520-A8899DE30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>
            <a:extLst>
              <a:ext uri="{FF2B5EF4-FFF2-40B4-BE49-F238E27FC236}">
                <a16:creationId xmlns:a16="http://schemas.microsoft.com/office/drawing/2014/main" id="{49545B2A-ECDB-486F-BB25-5F6ED3FAD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3" y="204788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ea typeface="MS PGothic" panose="020B0600070205080204" pitchFamily="34" charset="-128"/>
              </a:rPr>
              <a:t>Half-Adders</a:t>
            </a:r>
            <a:endParaRPr lang="en-US" altLang="en-US" sz="1800">
              <a:ea typeface="MS PGothic" panose="020B0600070205080204" pitchFamily="34" charset="-128"/>
            </a:endParaRPr>
          </a:p>
        </p:txBody>
      </p:sp>
      <p:sp>
        <p:nvSpPr>
          <p:cNvPr id="11267" name="Text Box 5">
            <a:extLst>
              <a:ext uri="{FF2B5EF4-FFF2-40B4-BE49-F238E27FC236}">
                <a16:creationId xmlns:a16="http://schemas.microsoft.com/office/drawing/2014/main" id="{562CDDD2-823F-4F00-AAAE-610A75269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28800"/>
            <a:ext cx="42672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ea typeface="MS PGothic" panose="020B0600070205080204" pitchFamily="34" charset="-128"/>
              </a:rPr>
              <a:t>Basic rules of binary addition are performed by a </a:t>
            </a:r>
            <a:r>
              <a:rPr lang="en-US" altLang="en-US" sz="2000" b="1">
                <a:ea typeface="MS PGothic" panose="020B0600070205080204" pitchFamily="34" charset="-128"/>
              </a:rPr>
              <a:t>half adder</a:t>
            </a:r>
            <a:r>
              <a:rPr lang="en-US" altLang="en-US" sz="2000">
                <a:ea typeface="MS PGothic" panose="020B0600070205080204" pitchFamily="34" charset="-128"/>
              </a:rPr>
              <a:t>, which accepts two binary inputs (</a:t>
            </a:r>
            <a:r>
              <a:rPr lang="en-US" altLang="en-US" sz="2000" i="1">
                <a:ea typeface="MS PGothic" panose="020B0600070205080204" pitchFamily="34" charset="-128"/>
              </a:rPr>
              <a:t>A</a:t>
            </a:r>
            <a:r>
              <a:rPr lang="en-US" altLang="en-US" sz="2000">
                <a:ea typeface="MS PGothic" panose="020B0600070205080204" pitchFamily="34" charset="-128"/>
              </a:rPr>
              <a:t> and </a:t>
            </a:r>
            <a:r>
              <a:rPr lang="en-US" altLang="en-US" sz="2000" i="1">
                <a:ea typeface="MS PGothic" panose="020B0600070205080204" pitchFamily="34" charset="-128"/>
              </a:rPr>
              <a:t>B</a:t>
            </a:r>
            <a:r>
              <a:rPr lang="en-US" altLang="en-US" sz="2000">
                <a:ea typeface="MS PGothic" panose="020B0600070205080204" pitchFamily="34" charset="-128"/>
              </a:rPr>
              <a:t>) and provides two binary outputs (Carry-out and Sum). </a:t>
            </a:r>
          </a:p>
        </p:txBody>
      </p:sp>
      <p:sp>
        <p:nvSpPr>
          <p:cNvPr id="543758" name="Text Box 14">
            <a:extLst>
              <a:ext uri="{FF2B5EF4-FFF2-40B4-BE49-F238E27FC236}">
                <a16:creationId xmlns:a16="http://schemas.microsoft.com/office/drawing/2014/main" id="{ABBAE55A-781F-4B61-B319-418CB082B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70325"/>
            <a:ext cx="510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ea typeface="MS PGothic" panose="020B0600070205080204" pitchFamily="34" charset="-128"/>
              </a:rPr>
              <a:t>The logic symbol and equivalent circuit are:</a:t>
            </a:r>
          </a:p>
        </p:txBody>
      </p:sp>
      <p:grpSp>
        <p:nvGrpSpPr>
          <p:cNvPr id="3" name="Group 27">
            <a:extLst>
              <a:ext uri="{FF2B5EF4-FFF2-40B4-BE49-F238E27FC236}">
                <a16:creationId xmlns:a16="http://schemas.microsoft.com/office/drawing/2014/main" id="{1458FB77-F3DC-4D33-9310-7D0E7C25751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456113"/>
            <a:ext cx="7651750" cy="1463675"/>
            <a:chOff x="763" y="2853"/>
            <a:chExt cx="4326" cy="827"/>
          </a:xfrm>
        </p:grpSpPr>
        <p:pic>
          <p:nvPicPr>
            <p:cNvPr id="11272" name="Picture 24">
              <a:extLst>
                <a:ext uri="{FF2B5EF4-FFF2-40B4-BE49-F238E27FC236}">
                  <a16:creationId xmlns:a16="http://schemas.microsoft.com/office/drawing/2014/main" id="{0BFBC1F9-C210-4541-9A40-89F95EAE5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" y="2853"/>
              <a:ext cx="2160" cy="82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3" name="Picture 25">
              <a:extLst>
                <a:ext uri="{FF2B5EF4-FFF2-40B4-BE49-F238E27FC236}">
                  <a16:creationId xmlns:a16="http://schemas.microsoft.com/office/drawing/2014/main" id="{FA7C3105-71DF-4BF6-9D35-960B5F8B9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" y="2864"/>
              <a:ext cx="1913" cy="81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2" name="Picture 28">
            <a:extLst>
              <a:ext uri="{FF2B5EF4-FFF2-40B4-BE49-F238E27FC236}">
                <a16:creationId xmlns:a16="http://schemas.microsoft.com/office/drawing/2014/main" id="{0E70A79C-1123-43CA-9829-A32E84FF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1503363"/>
            <a:ext cx="2847975" cy="23145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10">
            <a:extLst>
              <a:ext uri="{FF2B5EF4-FFF2-40B4-BE49-F238E27FC236}">
                <a16:creationId xmlns:a16="http://schemas.microsoft.com/office/drawing/2014/main" id="{2DFC2046-293C-4BD0-ADB7-C1D5C5D49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3" t="81081" r="16925" b="13040"/>
          <a:stretch>
            <a:fillRect/>
          </a:stretch>
        </p:blipFill>
        <p:spPr bwMode="auto">
          <a:xfrm>
            <a:off x="-95250" y="6280150"/>
            <a:ext cx="9239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3">
            <a:extLst>
              <a:ext uri="{FF2B5EF4-FFF2-40B4-BE49-F238E27FC236}">
                <a16:creationId xmlns:a16="http://schemas.microsoft.com/office/drawing/2014/main" id="{61C6134D-DAAC-42A5-B429-07193EB10A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D269D743-9BE6-4077-90BB-81765CF9781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en-US" sz="140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08120E8-198F-41B7-ADE5-72AB40FA5B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FP Adder Hardware</a:t>
            </a:r>
            <a:endParaRPr lang="en-AU" altLang="en-US"/>
          </a:p>
        </p:txBody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20C01831-332B-436B-88C1-431D818CD4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Much more complex than integer adder</a:t>
            </a:r>
          </a:p>
          <a:p>
            <a:pPr eaLnBrk="1" hangingPunct="1"/>
            <a:r>
              <a:rPr lang="en-US" altLang="en-US"/>
              <a:t>Doing it in one clock cycle would take too long</a:t>
            </a:r>
          </a:p>
          <a:p>
            <a:pPr lvl="1" eaLnBrk="1" hangingPunct="1"/>
            <a:r>
              <a:rPr lang="en-US" altLang="en-US"/>
              <a:t>Much longer than integer operations</a:t>
            </a: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Slower clock would penalize all instructions</a:t>
            </a:r>
          </a:p>
          <a:p>
            <a:pPr eaLnBrk="1" hangingPunct="1"/>
            <a:r>
              <a:rPr lang="en-US" altLang="en-US"/>
              <a:t>FP adder usually takes several cycles</a:t>
            </a:r>
          </a:p>
          <a:p>
            <a:pPr lvl="1" eaLnBrk="1" hangingPunct="1"/>
            <a:r>
              <a:rPr lang="en-US" altLang="en-US"/>
              <a:t>Can be pipelined</a:t>
            </a:r>
            <a:endParaRPr lang="en-AU" alt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A4D0F42-98CA-47F0-98A8-D8F97CC30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3">
            <a:extLst>
              <a:ext uri="{FF2B5EF4-FFF2-40B4-BE49-F238E27FC236}">
                <a16:creationId xmlns:a16="http://schemas.microsoft.com/office/drawing/2014/main" id="{B0C2DA5A-413F-4B5F-ACF7-EB0882E93E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A6BE555-DED8-45B9-BED6-FE742077AE2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en-US" sz="1400"/>
          </a:p>
        </p:txBody>
      </p:sp>
      <p:sp>
        <p:nvSpPr>
          <p:cNvPr id="101379" name="Rectangle 4">
            <a:extLst>
              <a:ext uri="{FF2B5EF4-FFF2-40B4-BE49-F238E27FC236}">
                <a16:creationId xmlns:a16="http://schemas.microsoft.com/office/drawing/2014/main" id="{0D79E6C8-B729-4E50-913D-5C80CE6AC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Floating-Point Multiplication</a:t>
            </a:r>
            <a:endParaRPr lang="en-AU" altLang="en-US"/>
          </a:p>
        </p:txBody>
      </p:sp>
      <p:sp>
        <p:nvSpPr>
          <p:cNvPr id="101380" name="Rectangle 5">
            <a:extLst>
              <a:ext uri="{FF2B5EF4-FFF2-40B4-BE49-F238E27FC236}">
                <a16:creationId xmlns:a16="http://schemas.microsoft.com/office/drawing/2014/main" id="{1C990A65-3225-48A9-94CD-1F311E88CD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Consider a 4-digit decimal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1.110 × 10</a:t>
            </a:r>
            <a:r>
              <a:rPr lang="en-US" altLang="en-US" sz="2000" baseline="30000" dirty="0"/>
              <a:t>10</a:t>
            </a:r>
            <a:r>
              <a:rPr lang="en-US" altLang="en-US" sz="2000" dirty="0"/>
              <a:t> × 9.200 × 10</a:t>
            </a:r>
            <a:r>
              <a:rPr lang="en-US" altLang="en-US" sz="2000" baseline="30000" dirty="0"/>
              <a:t>–5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1. Add exponents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New exponent = 10 + –5 = 5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2. Multiply </a:t>
            </a:r>
            <a:r>
              <a:rPr lang="en-US" altLang="en-US" sz="2400" b="1" dirty="0">
                <a:solidFill>
                  <a:srgbClr val="009900"/>
                </a:solidFill>
              </a:rPr>
              <a:t>significands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1.110 × 9.200 = 10.212  </a:t>
            </a:r>
            <a:r>
              <a:rPr lang="en-US" altLang="en-US" sz="2000" dirty="0">
                <a:sym typeface="Symbol" panose="05050102010706020507" pitchFamily="18" charset="2"/>
              </a:rPr>
              <a:t>  10.212 </a:t>
            </a:r>
            <a:r>
              <a:rPr lang="en-US" altLang="en-US" sz="2000" dirty="0"/>
              <a:t>× 10</a:t>
            </a:r>
            <a:r>
              <a:rPr lang="en-US" altLang="en-US" sz="2000" baseline="30000" dirty="0"/>
              <a:t>5</a:t>
            </a:r>
            <a:endParaRPr lang="en-US" altLang="en-US" sz="2000" baseline="300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3. Normalize result &amp; check for over/underflow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1.0212 × 10</a:t>
            </a:r>
            <a:r>
              <a:rPr lang="en-US" altLang="en-US" sz="2000" baseline="30000" dirty="0"/>
              <a:t>6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4. Round and renormalize (if necessary)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1.021 × 10</a:t>
            </a:r>
            <a:r>
              <a:rPr lang="en-US" altLang="en-US" sz="2000" baseline="30000" dirty="0"/>
              <a:t>6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5. Determine sign of result from signs of operands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+1.021 × 10</a:t>
            </a:r>
            <a:r>
              <a:rPr lang="en-US" altLang="en-US" sz="2000" baseline="30000" dirty="0"/>
              <a:t>6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3">
            <a:extLst>
              <a:ext uri="{FF2B5EF4-FFF2-40B4-BE49-F238E27FC236}">
                <a16:creationId xmlns:a16="http://schemas.microsoft.com/office/drawing/2014/main" id="{B412D218-0CF4-4810-AB81-ACBB796064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42BD8042-B8FA-484D-9508-B09487E0A375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en-US" sz="1400"/>
          </a:p>
        </p:txBody>
      </p:sp>
      <p:sp>
        <p:nvSpPr>
          <p:cNvPr id="103427" name="Rectangle 4">
            <a:extLst>
              <a:ext uri="{FF2B5EF4-FFF2-40B4-BE49-F238E27FC236}">
                <a16:creationId xmlns:a16="http://schemas.microsoft.com/office/drawing/2014/main" id="{1ACEE8F6-8122-4B90-80A3-EF137051C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Floating-Point Multiplication</a:t>
            </a:r>
            <a:endParaRPr lang="en-AU" altLang="en-US"/>
          </a:p>
        </p:txBody>
      </p:sp>
      <p:sp>
        <p:nvSpPr>
          <p:cNvPr id="103428" name="Rectangle 5">
            <a:extLst>
              <a:ext uri="{FF2B5EF4-FFF2-40B4-BE49-F238E27FC236}">
                <a16:creationId xmlns:a16="http://schemas.microsoft.com/office/drawing/2014/main" id="{9491BB26-42E0-4FFF-9B98-239224C369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Now consider a 4-digit binary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1.000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× 2</a:t>
            </a:r>
            <a:r>
              <a:rPr lang="en-US" altLang="en-US" sz="2000" baseline="30000" dirty="0"/>
              <a:t>–1</a:t>
            </a:r>
            <a:r>
              <a:rPr lang="en-US" altLang="en-US" sz="2000" dirty="0"/>
              <a:t> × –1.110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× 2</a:t>
            </a:r>
            <a:r>
              <a:rPr lang="en-US" altLang="en-US" sz="2000" baseline="30000" dirty="0"/>
              <a:t>–2</a:t>
            </a:r>
            <a:r>
              <a:rPr lang="en-US" altLang="en-US" sz="2000" dirty="0"/>
              <a:t> =&gt; (0.5 × –0.4375)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1. Add exponents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Unbiased: –1 + –2 = –3 (</a:t>
            </a:r>
            <a:r>
              <a:rPr lang="en-US" altLang="en-US" sz="2000" dirty="0">
                <a:solidFill>
                  <a:srgbClr val="FF0000"/>
                </a:solidFill>
              </a:rPr>
              <a:t>Real exponent</a:t>
            </a:r>
            <a:r>
              <a:rPr lang="en-US" altLang="en-US" sz="20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Biased: (–1 + –2) + 127 =&gt; –3 + 127 = </a:t>
            </a:r>
            <a:r>
              <a:rPr lang="en-US" altLang="en-US" sz="2000" dirty="0">
                <a:solidFill>
                  <a:srgbClr val="FF0000"/>
                </a:solidFill>
              </a:rPr>
              <a:t>124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2. Multiply </a:t>
            </a:r>
            <a:r>
              <a:rPr lang="en-US" altLang="en-US" sz="2400" b="1" dirty="0">
                <a:solidFill>
                  <a:srgbClr val="009900"/>
                </a:solidFill>
              </a:rPr>
              <a:t>significands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1.000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× 1.110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= 1.110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 </a:t>
            </a:r>
            <a:r>
              <a:rPr lang="en-US" altLang="en-US" sz="2000" dirty="0">
                <a:sym typeface="Symbol" panose="05050102010706020507" pitchFamily="18" charset="2"/>
              </a:rPr>
              <a:t>  </a:t>
            </a:r>
            <a:r>
              <a:rPr lang="en-US" altLang="en-US" sz="2000" dirty="0"/>
              <a:t>1.110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× 2</a:t>
            </a:r>
            <a:r>
              <a:rPr lang="en-US" altLang="en-US" sz="2000" baseline="30000" dirty="0"/>
              <a:t>–3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3. Normalize result &amp; check for over/underflow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1.110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× 2</a:t>
            </a:r>
            <a:r>
              <a:rPr lang="en-US" altLang="en-US" sz="2000" baseline="30000" dirty="0"/>
              <a:t>–3</a:t>
            </a:r>
            <a:r>
              <a:rPr lang="en-US" altLang="en-US" sz="2000" dirty="0"/>
              <a:t> (no change) with no over/underflow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4. Round and renormalize if necessary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1.110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× 2</a:t>
            </a:r>
            <a:r>
              <a:rPr lang="en-US" altLang="en-US" sz="2000" baseline="30000" dirty="0"/>
              <a:t>–3</a:t>
            </a:r>
            <a:r>
              <a:rPr lang="en-US" altLang="en-US" sz="2000" dirty="0"/>
              <a:t> (no change)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5. Determine sign: +</a:t>
            </a:r>
            <a:r>
              <a:rPr lang="en-US" altLang="en-US" sz="2400" dirty="0" err="1"/>
              <a:t>ve</a:t>
            </a:r>
            <a:r>
              <a:rPr lang="en-US" altLang="en-US" sz="2400" dirty="0"/>
              <a:t> × –</a:t>
            </a:r>
            <a:r>
              <a:rPr lang="en-US" altLang="en-US" sz="2400" dirty="0" err="1"/>
              <a:t>ve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 </a:t>
            </a:r>
            <a:r>
              <a:rPr lang="en-US" altLang="en-US" sz="2400" dirty="0"/>
              <a:t>–</a:t>
            </a:r>
            <a:r>
              <a:rPr lang="en-US" altLang="en-US" sz="2400" dirty="0" err="1"/>
              <a:t>ve</a:t>
            </a: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–1.110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× 2</a:t>
            </a:r>
            <a:r>
              <a:rPr lang="en-US" altLang="en-US" sz="2000" baseline="30000" dirty="0"/>
              <a:t>–3</a:t>
            </a:r>
            <a:r>
              <a:rPr lang="en-US" altLang="en-US" sz="2000" dirty="0"/>
              <a:t>  = –0.21875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3">
            <a:extLst>
              <a:ext uri="{FF2B5EF4-FFF2-40B4-BE49-F238E27FC236}">
                <a16:creationId xmlns:a16="http://schemas.microsoft.com/office/drawing/2014/main" id="{4DB7D168-61A1-4820-936C-6E9710D890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4CDA6D65-E8C5-49EC-96CF-B3BE78F96B1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en-US" sz="14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7892685B-016A-40CB-A2A5-CA389AFDA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FP Arithmetic Hardware</a:t>
            </a:r>
            <a:endParaRPr lang="en-AU" altLang="en-US"/>
          </a:p>
        </p:txBody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235989B-2B37-4BDD-BE37-5B8E3A3682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FP multiplier is of similar complexity to FP adder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But uses a multiplier for </a:t>
            </a:r>
            <a:r>
              <a:rPr lang="en-US" dirty="0" err="1"/>
              <a:t>significands</a:t>
            </a:r>
            <a:r>
              <a:rPr lang="en-US" dirty="0"/>
              <a:t> instead of an adder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FP arithmetic hardware usually does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Addition, subtraction, multiplication, division,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reciprocal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square-root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FP </a:t>
            </a:r>
            <a:r>
              <a:rPr lang="en-US" dirty="0">
                <a:sym typeface="Symbol" panose="05050102010706020507" pitchFamily="18" charset="2"/>
              </a:rPr>
              <a:t> integer conversion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Operations usually takes several cycles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Can be pipelined</a:t>
            </a:r>
            <a:endParaRPr lang="en-AU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5E0EDAF-D2F6-4792-8B47-ECA3A59C6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336" y="453232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Number Placeholder 5">
            <a:extLst>
              <a:ext uri="{FF2B5EF4-FFF2-40B4-BE49-F238E27FC236}">
                <a16:creationId xmlns:a16="http://schemas.microsoft.com/office/drawing/2014/main" id="{22C9B159-CAE2-490F-8B2E-F9D4EDB5CBD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AD6408A-01F4-4568-B327-2127481872E5}" type="slidenum">
              <a:rPr lang="en-US" altLang="en-US" sz="1200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107523" name="Footer Placeholder 7">
            <a:extLst>
              <a:ext uri="{FF2B5EF4-FFF2-40B4-BE49-F238E27FC236}">
                <a16:creationId xmlns:a16="http://schemas.microsoft.com/office/drawing/2014/main" id="{EADBAEDC-DE9A-4667-939A-FB290E19BA51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6416675"/>
            <a:ext cx="9144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/>
              <a:t>Copyright © 2014 Elsevier Inc. All rights reserved.</a:t>
            </a:r>
          </a:p>
        </p:txBody>
      </p:sp>
      <p:sp>
        <p:nvSpPr>
          <p:cNvPr id="19460" name="TextBox 3">
            <a:extLst>
              <a:ext uri="{FF2B5EF4-FFF2-40B4-BE49-F238E27FC236}">
                <a16:creationId xmlns:a16="http://schemas.microsoft.com/office/drawing/2014/main" id="{D9243047-A530-43F3-B5DE-2E84A2337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56350"/>
            <a:ext cx="9144000" cy="461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ITCFranklinGothicStd-Hvy"/>
              </a:rPr>
              <a:t>FIGURE: Floating-point multiplication.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MinionPro-Regular" charset="0"/>
              </a:rPr>
              <a:t> The normal path is to execute steps 3 and 4 once, but if rounding causes the sum to be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MinionPro-Regular" charset="0"/>
              </a:rPr>
              <a:t>unnormalized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MinionPro-Regular" charset="0"/>
              </a:rPr>
              <a:t>, we must repeat step 3.</a:t>
            </a:r>
          </a:p>
        </p:txBody>
      </p:sp>
      <p:pic>
        <p:nvPicPr>
          <p:cNvPr id="107525" name="Picture 6" descr="f03-16-9780124077263">
            <a:extLst>
              <a:ext uri="{FF2B5EF4-FFF2-40B4-BE49-F238E27FC236}">
                <a16:creationId xmlns:a16="http://schemas.microsoft.com/office/drawing/2014/main" id="{24CB9324-D6AA-4B67-8EDF-09942A38DE7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85725"/>
            <a:ext cx="2808288" cy="6240463"/>
          </a:xfrm>
        </p:spPr>
      </p:pic>
      <p:sp>
        <p:nvSpPr>
          <p:cNvPr id="107526" name="Rectangle 1">
            <a:extLst>
              <a:ext uri="{FF2B5EF4-FFF2-40B4-BE49-F238E27FC236}">
                <a16:creationId xmlns:a16="http://schemas.microsoft.com/office/drawing/2014/main" id="{55056282-5E5F-44E8-A675-3E37063F7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919538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ea typeface="Times New Roman" panose="02020603050405020304" pitchFamily="18" charset="0"/>
                <a:cs typeface="ITCFranklinGothicStd-Hvy"/>
              </a:rPr>
              <a:t>Floating-point multiplication</a:t>
            </a:r>
            <a:endParaRPr lang="en-US" altLang="en-US" sz="2400">
              <a:ea typeface="Times New Roman" panose="02020603050405020304" pitchFamily="18" charset="0"/>
              <a:cs typeface="ITCFranklinGothicStd-Hv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44ECA-A305-4035-98C6-47BABAEED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Footer Placeholder 3">
            <a:extLst>
              <a:ext uri="{FF2B5EF4-FFF2-40B4-BE49-F238E27FC236}">
                <a16:creationId xmlns:a16="http://schemas.microsoft.com/office/drawing/2014/main" id="{D24F6225-2733-4DF3-BB3B-63C7CC6C0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992598EF-0B12-4F33-8F35-917522FCA194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en-US" sz="1400"/>
          </a:p>
        </p:txBody>
      </p:sp>
      <p:sp>
        <p:nvSpPr>
          <p:cNvPr id="109571" name="Rectangle 4">
            <a:extLst>
              <a:ext uri="{FF2B5EF4-FFF2-40B4-BE49-F238E27FC236}">
                <a16:creationId xmlns:a16="http://schemas.microsoft.com/office/drawing/2014/main" id="{DAD18E47-9EE6-457D-940C-87966C70E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FP Instructions in MIPS</a:t>
            </a:r>
            <a:endParaRPr lang="en-AU" altLang="en-US"/>
          </a:p>
        </p:txBody>
      </p:sp>
      <p:sp>
        <p:nvSpPr>
          <p:cNvPr id="97284" name="Rectangle 5">
            <a:extLst>
              <a:ext uri="{FF2B5EF4-FFF2-40B4-BE49-F238E27FC236}">
                <a16:creationId xmlns:a16="http://schemas.microsoft.com/office/drawing/2014/main" id="{0F27230E-1410-4D23-B055-324DA877EB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FP hardware is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coprocessor 1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Adjunct processor that extends the ISA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Separate FP registers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32 single-precision: $f0, $f1, … $f31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Paired for double-precision</a:t>
            </a:r>
            <a:r>
              <a:rPr lang="en-US" sz="2400" dirty="0"/>
              <a:t>: $f0/$f1, $f2/$f3, …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2000" dirty="0"/>
              <a:t>Release 2 of MIPs ISA supports 32 × 64-bit FP </a:t>
            </a:r>
            <a:r>
              <a:rPr lang="en-US" sz="2000" dirty="0" err="1"/>
              <a:t>reg’s</a:t>
            </a:r>
            <a:endParaRPr lang="en-US" sz="20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FP instructions operate only on FP registers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Programs generally don’t do integer ops on FP data, or vice versa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More registers with minimal code-size impact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FP load and store instructions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>
                <a:latin typeface="Lucida Console" panose="020B0609040504020204" pitchFamily="49" charset="0"/>
              </a:rPr>
              <a:t>lwc1</a:t>
            </a:r>
            <a:r>
              <a:rPr lang="en-US" sz="2400" dirty="0"/>
              <a:t>, </a:t>
            </a:r>
            <a:r>
              <a:rPr lang="en-US" sz="2400" dirty="0">
                <a:latin typeface="Lucida Console" panose="020B0609040504020204" pitchFamily="49" charset="0"/>
              </a:rPr>
              <a:t>ldc1</a:t>
            </a:r>
            <a:r>
              <a:rPr lang="en-US" sz="2400" dirty="0"/>
              <a:t>, </a:t>
            </a:r>
            <a:r>
              <a:rPr lang="en-US" sz="2400" dirty="0">
                <a:latin typeface="Lucida Console" panose="020B0609040504020204" pitchFamily="49" charset="0"/>
              </a:rPr>
              <a:t>swc1</a:t>
            </a:r>
            <a:r>
              <a:rPr lang="en-US" sz="2400" dirty="0"/>
              <a:t>, </a:t>
            </a:r>
            <a:r>
              <a:rPr lang="en-US" sz="2400" dirty="0">
                <a:latin typeface="Lucida Console" panose="020B0609040504020204" pitchFamily="49" charset="0"/>
              </a:rPr>
              <a:t>sdc1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2000" dirty="0"/>
              <a:t>e.g., </a:t>
            </a:r>
            <a:r>
              <a:rPr lang="en-US" sz="2000" dirty="0">
                <a:latin typeface="Lucida Console" panose="020B0609040504020204" pitchFamily="49" charset="0"/>
              </a:rPr>
              <a:t>ldc1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$f8</a:t>
            </a:r>
            <a:r>
              <a:rPr lang="en-US" sz="2000" dirty="0">
                <a:latin typeface="Lucida Console" panose="020B0609040504020204" pitchFamily="49" charset="0"/>
              </a:rPr>
              <a:t>, 32($</a:t>
            </a:r>
            <a:r>
              <a:rPr lang="en-US" sz="2000" dirty="0" err="1">
                <a:latin typeface="Lucida Console" panose="020B0609040504020204" pitchFamily="49" charset="0"/>
              </a:rPr>
              <a:t>sp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  <a:endParaRPr lang="en-AU" sz="2000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3">
            <a:extLst>
              <a:ext uri="{FF2B5EF4-FFF2-40B4-BE49-F238E27FC236}">
                <a16:creationId xmlns:a16="http://schemas.microsoft.com/office/drawing/2014/main" id="{D0DCE90A-A3B9-428C-9027-48FFAD65CC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FF9A994F-E0C8-4A7A-A2AA-97AB6B379AB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en-US" sz="1400"/>
          </a:p>
        </p:txBody>
      </p:sp>
      <p:sp>
        <p:nvSpPr>
          <p:cNvPr id="111619" name="Rectangle 4">
            <a:extLst>
              <a:ext uri="{FF2B5EF4-FFF2-40B4-BE49-F238E27FC236}">
                <a16:creationId xmlns:a16="http://schemas.microsoft.com/office/drawing/2014/main" id="{0A6A5EAD-30ED-4D17-A992-766C954B29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FP Instructions in MIPS</a:t>
            </a:r>
            <a:endParaRPr lang="en-AU" altLang="en-US" dirty="0"/>
          </a:p>
        </p:txBody>
      </p:sp>
      <p:sp>
        <p:nvSpPr>
          <p:cNvPr id="99332" name="Rectangle 5">
            <a:extLst>
              <a:ext uri="{FF2B5EF4-FFF2-40B4-BE49-F238E27FC236}">
                <a16:creationId xmlns:a16="http://schemas.microsoft.com/office/drawing/2014/main" id="{9099DD74-4B3C-4624-8D70-0ED637853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Single-precision arithmetic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 err="1">
                <a:latin typeface="Lucida Console" panose="020B0609040504020204" pitchFamily="49" charset="0"/>
              </a:rPr>
              <a:t>add.s</a:t>
            </a:r>
            <a:r>
              <a:rPr lang="en-US" sz="2400" dirty="0"/>
              <a:t>, </a:t>
            </a:r>
            <a:r>
              <a:rPr lang="en-US" sz="2400" dirty="0" err="1">
                <a:latin typeface="Lucida Console" panose="020B0609040504020204" pitchFamily="49" charset="0"/>
              </a:rPr>
              <a:t>sub.s</a:t>
            </a:r>
            <a:r>
              <a:rPr lang="en-US" sz="2400" dirty="0"/>
              <a:t>, </a:t>
            </a:r>
            <a:r>
              <a:rPr lang="en-US" sz="2400" dirty="0" err="1">
                <a:latin typeface="Lucida Console" panose="020B0609040504020204" pitchFamily="49" charset="0"/>
              </a:rPr>
              <a:t>mul.s</a:t>
            </a:r>
            <a:r>
              <a:rPr lang="en-US" sz="2400" dirty="0"/>
              <a:t>, </a:t>
            </a:r>
            <a:r>
              <a:rPr lang="en-US" sz="2400" dirty="0" err="1"/>
              <a:t>div.s</a:t>
            </a:r>
            <a:endParaRPr lang="en-US" sz="2400" dirty="0"/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2000" dirty="0"/>
              <a:t>e.g., </a:t>
            </a:r>
            <a:r>
              <a:rPr lang="en-US" sz="2000" dirty="0" err="1">
                <a:latin typeface="Lucida Console" panose="020B0609040504020204" pitchFamily="49" charset="0"/>
              </a:rPr>
              <a:t>add.s</a:t>
            </a:r>
            <a:r>
              <a:rPr lang="en-US" sz="2000" dirty="0">
                <a:latin typeface="Lucida Console" panose="020B0609040504020204" pitchFamily="49" charset="0"/>
              </a:rPr>
              <a:t> $f0, $f1, $f6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Double-precision arithmetic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 err="1">
                <a:latin typeface="Lucida Console" panose="020B0609040504020204" pitchFamily="49" charset="0"/>
              </a:rPr>
              <a:t>add.d</a:t>
            </a:r>
            <a:r>
              <a:rPr lang="en-US" sz="2400" dirty="0"/>
              <a:t>, </a:t>
            </a:r>
            <a:r>
              <a:rPr lang="en-US" sz="2400" dirty="0" err="1">
                <a:latin typeface="Lucida Console" panose="020B0609040504020204" pitchFamily="49" charset="0"/>
              </a:rPr>
              <a:t>sub.d</a:t>
            </a:r>
            <a:r>
              <a:rPr lang="en-US" sz="2400" dirty="0"/>
              <a:t>, </a:t>
            </a:r>
            <a:r>
              <a:rPr lang="en-US" sz="2400" dirty="0" err="1">
                <a:latin typeface="Lucida Console" panose="020B0609040504020204" pitchFamily="49" charset="0"/>
              </a:rPr>
              <a:t>mul.d</a:t>
            </a:r>
            <a:r>
              <a:rPr lang="en-US" sz="2400" dirty="0"/>
              <a:t>, </a:t>
            </a:r>
            <a:r>
              <a:rPr lang="en-US" sz="2400" dirty="0" err="1">
                <a:latin typeface="Lucida Console" panose="020B0609040504020204" pitchFamily="49" charset="0"/>
              </a:rPr>
              <a:t>div.d</a:t>
            </a:r>
            <a:endParaRPr lang="en-US" sz="2400" dirty="0">
              <a:latin typeface="Lucida Console" panose="020B0609040504020204" pitchFamily="49" charset="0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2000" dirty="0"/>
              <a:t>e.g., </a:t>
            </a:r>
            <a:r>
              <a:rPr lang="en-US" sz="2000" dirty="0" err="1">
                <a:latin typeface="Lucida Console" panose="020B0609040504020204" pitchFamily="49" charset="0"/>
              </a:rPr>
              <a:t>mul.d</a:t>
            </a:r>
            <a:r>
              <a:rPr lang="en-US" sz="2000" dirty="0">
                <a:latin typeface="Lucida Console" panose="020B0609040504020204" pitchFamily="49" charset="0"/>
              </a:rPr>
              <a:t> $f4, $f4, $f6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Single- and double-precision comparison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 err="1">
                <a:latin typeface="Lucida Console" panose="020B0609040504020204" pitchFamily="49" charset="0"/>
              </a:rPr>
              <a:t>c.</a:t>
            </a:r>
            <a:r>
              <a:rPr lang="en-US" sz="2400" i="1" dirty="0" err="1">
                <a:latin typeface="Lucida Console" panose="020B0609040504020204" pitchFamily="49" charset="0"/>
              </a:rPr>
              <a:t>xx</a:t>
            </a:r>
            <a:r>
              <a:rPr lang="en-US" sz="2400" dirty="0" err="1">
                <a:latin typeface="Lucida Console" panose="020B0609040504020204" pitchFamily="49" charset="0"/>
              </a:rPr>
              <a:t>.s</a:t>
            </a:r>
            <a:r>
              <a:rPr lang="en-US" sz="2400" dirty="0"/>
              <a:t>, </a:t>
            </a:r>
            <a:r>
              <a:rPr lang="en-US" sz="2400" dirty="0" err="1">
                <a:latin typeface="Lucida Console" panose="020B0609040504020204" pitchFamily="49" charset="0"/>
              </a:rPr>
              <a:t>c.</a:t>
            </a:r>
            <a:r>
              <a:rPr lang="en-US" sz="2400" i="1" dirty="0" err="1">
                <a:latin typeface="Lucida Console" panose="020B0609040504020204" pitchFamily="49" charset="0"/>
              </a:rPr>
              <a:t>xx</a:t>
            </a:r>
            <a:r>
              <a:rPr lang="en-US" sz="2400" dirty="0" err="1">
                <a:latin typeface="Lucida Console" panose="020B0609040504020204" pitchFamily="49" charset="0"/>
              </a:rPr>
              <a:t>.d</a:t>
            </a:r>
            <a:r>
              <a:rPr lang="en-US" sz="2400" dirty="0"/>
              <a:t> (</a:t>
            </a:r>
            <a:r>
              <a:rPr lang="en-US" sz="2400" i="1" dirty="0"/>
              <a:t>xx</a:t>
            </a:r>
            <a:r>
              <a:rPr lang="en-US" sz="2400" dirty="0"/>
              <a:t> is </a:t>
            </a:r>
            <a:r>
              <a:rPr lang="en-US" sz="2400" dirty="0">
                <a:latin typeface="Lucida Console" panose="020B0609040504020204" pitchFamily="49" charset="0"/>
              </a:rPr>
              <a:t>eq</a:t>
            </a:r>
            <a:r>
              <a:rPr lang="en-US" sz="2400" dirty="0"/>
              <a:t>, </a:t>
            </a:r>
            <a:r>
              <a:rPr lang="en-US" sz="2400" dirty="0" err="1"/>
              <a:t>neq</a:t>
            </a:r>
            <a:r>
              <a:rPr lang="en-US" sz="2400" dirty="0"/>
              <a:t>, </a:t>
            </a:r>
            <a:r>
              <a:rPr lang="en-US" sz="2400" dirty="0" err="1">
                <a:latin typeface="Lucida Console" panose="020B0609040504020204" pitchFamily="49" charset="0"/>
              </a:rPr>
              <a:t>lt</a:t>
            </a:r>
            <a:r>
              <a:rPr lang="en-US" sz="2400" dirty="0"/>
              <a:t>, </a:t>
            </a:r>
            <a:r>
              <a:rPr lang="en-US" sz="2400" dirty="0">
                <a:latin typeface="Lucida Console" panose="020B0609040504020204" pitchFamily="49" charset="0"/>
              </a:rPr>
              <a:t>le</a:t>
            </a:r>
            <a:r>
              <a:rPr lang="en-US" sz="2400" dirty="0"/>
              <a:t>, </a:t>
            </a:r>
            <a:r>
              <a:rPr lang="en-US" sz="2400" dirty="0" err="1"/>
              <a:t>gt</a:t>
            </a:r>
            <a:r>
              <a:rPr lang="en-US" sz="2400" dirty="0"/>
              <a:t>, </a:t>
            </a:r>
            <a:r>
              <a:rPr lang="en-US" sz="2400" dirty="0" err="1"/>
              <a:t>ge</a:t>
            </a:r>
            <a:r>
              <a:rPr lang="en-US" sz="2400" dirty="0"/>
              <a:t>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Sets FP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condition-code bit </a:t>
            </a:r>
            <a:r>
              <a:rPr lang="en-US" sz="1800" dirty="0">
                <a:solidFill>
                  <a:srgbClr val="FF0000"/>
                </a:solidFill>
              </a:rPr>
              <a:t>(if correct “true”, otherwise “false”)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2000" dirty="0"/>
              <a:t>e.g. </a:t>
            </a:r>
            <a:r>
              <a:rPr lang="en-US" sz="2000" dirty="0" err="1">
                <a:latin typeface="Lucida Console" panose="020B0609040504020204" pitchFamily="49" charset="0"/>
              </a:rPr>
              <a:t>c.lt.s</a:t>
            </a:r>
            <a:r>
              <a:rPr lang="en-US" sz="2000" dirty="0">
                <a:latin typeface="Lucida Console" panose="020B0609040504020204" pitchFamily="49" charset="0"/>
              </a:rPr>
              <a:t> $f3, $f4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66FF"/>
                </a:solidFill>
              </a:rPr>
              <a:t>Branch on FP</a:t>
            </a:r>
            <a:r>
              <a:rPr lang="en-US" sz="2800" dirty="0"/>
              <a:t> condition code </a:t>
            </a:r>
            <a:r>
              <a:rPr lang="en-US" sz="2800" dirty="0">
                <a:solidFill>
                  <a:srgbClr val="0066FF"/>
                </a:solidFill>
              </a:rPr>
              <a:t>true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66FF"/>
                </a:solidFill>
              </a:rPr>
              <a:t>false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latin typeface="Lucida Console" panose="020B0609040504020204" pitchFamily="49" charset="0"/>
              </a:rPr>
              <a:t>Bc1t (branch if true)</a:t>
            </a:r>
            <a:r>
              <a:rPr lang="en-US" sz="2000" dirty="0"/>
              <a:t>, </a:t>
            </a:r>
            <a:r>
              <a:rPr lang="en-US" sz="2000" dirty="0">
                <a:latin typeface="Lucida Console" panose="020B0609040504020204" pitchFamily="49" charset="0"/>
              </a:rPr>
              <a:t>bc1f (branch if false)</a:t>
            </a:r>
            <a:endParaRPr lang="en-US" sz="2400" dirty="0">
              <a:latin typeface="Lucida Console" panose="020B0609040504020204" pitchFamily="49" charset="0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2000" dirty="0"/>
              <a:t>e.g., </a:t>
            </a:r>
            <a:r>
              <a:rPr lang="en-US" sz="2000" dirty="0">
                <a:latin typeface="Lucida Console" panose="020B0609040504020204" pitchFamily="49" charset="0"/>
              </a:rPr>
              <a:t>bc1t </a:t>
            </a:r>
            <a:r>
              <a:rPr lang="en-US" sz="2000" dirty="0" err="1">
                <a:latin typeface="Lucida Console" panose="020B0609040504020204" pitchFamily="49" charset="0"/>
              </a:rPr>
              <a:t>TargetLabel</a:t>
            </a:r>
            <a:endParaRPr lang="en-AU" sz="2000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DCE4-A52F-4F44-866A-0458B913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FP Instructions in MIPS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EA3C-5A86-4983-942F-76B22728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Conditional jumps are performed in two stages </a:t>
            </a:r>
          </a:p>
          <a:p>
            <a:pPr lvl="1"/>
            <a:r>
              <a:rPr lang="en-US" sz="2200" dirty="0"/>
              <a:t>Comparison of FP values sets a code in a special register </a:t>
            </a:r>
          </a:p>
          <a:p>
            <a:pPr lvl="1"/>
            <a:r>
              <a:rPr lang="en-US" sz="2200" dirty="0"/>
              <a:t>Branch instructions jump depending on the value of the code</a:t>
            </a:r>
          </a:p>
          <a:p>
            <a:r>
              <a:rPr lang="en-US" sz="2600" dirty="0"/>
              <a:t>Comparison </a:t>
            </a:r>
          </a:p>
          <a:p>
            <a:pPr lvl="1"/>
            <a:r>
              <a:rPr lang="en-US" sz="2200" dirty="0" err="1"/>
              <a:t>c.eq.s</a:t>
            </a:r>
            <a:r>
              <a:rPr lang="en-US" sz="2200" dirty="0"/>
              <a:t> $f2, $f4 #(if $f2 == $f4 then code = 1 else code = 0)</a:t>
            </a:r>
          </a:p>
          <a:p>
            <a:pPr lvl="1"/>
            <a:r>
              <a:rPr lang="en-US" sz="2200" dirty="0" err="1"/>
              <a:t>c.le.s</a:t>
            </a:r>
            <a:r>
              <a:rPr lang="en-US" sz="2200" dirty="0"/>
              <a:t> $f2, $f4  #(if $f2 &lt;= $f4 then code = 1 else code = 0)</a:t>
            </a:r>
          </a:p>
          <a:p>
            <a:pPr lvl="1"/>
            <a:r>
              <a:rPr lang="en-US" sz="2200" dirty="0" err="1"/>
              <a:t>c.lt.s</a:t>
            </a:r>
            <a:r>
              <a:rPr lang="en-US" sz="2200" dirty="0"/>
              <a:t> $f2, $f4   #(if $f2 &lt; $f4 then code = 1 else code = 0)</a:t>
            </a:r>
          </a:p>
          <a:p>
            <a:r>
              <a:rPr lang="en-US" sz="2600" dirty="0"/>
              <a:t>Branches</a:t>
            </a:r>
          </a:p>
          <a:p>
            <a:pPr lvl="1"/>
            <a:r>
              <a:rPr lang="en-US" sz="2200" dirty="0"/>
              <a:t>bc1f label #(if code == 0 then jump to label) </a:t>
            </a:r>
          </a:p>
          <a:p>
            <a:pPr lvl="1"/>
            <a:r>
              <a:rPr lang="en-US" sz="2200" dirty="0"/>
              <a:t>bc1t label #(if code == 1 then jump to label)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55343-E30F-4242-98D9-701F47CEB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3 — Arithmetic for Computers — </a:t>
            </a:r>
            <a:fld id="{E839F122-5760-4437-89E3-3A1A7791B900}" type="slidenum">
              <a:rPr lang="en-AU" smtClean="0"/>
              <a:pPr>
                <a:defRPr/>
              </a:pPr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5441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55343-E30F-4242-98D9-701F47CEB6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3 — Arithmetic for Computers — </a:t>
            </a:r>
            <a:fld id="{E839F122-5760-4437-89E3-3A1A7791B900}" type="slidenum">
              <a:rPr lang="en-AU" smtClean="0"/>
              <a:pPr>
                <a:defRPr/>
              </a:pPr>
              <a:t>48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9B8EA-46D1-4630-96B3-4DD03E5F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75"/>
            <a:ext cx="9144000" cy="62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0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3">
            <a:extLst>
              <a:ext uri="{FF2B5EF4-FFF2-40B4-BE49-F238E27FC236}">
                <a16:creationId xmlns:a16="http://schemas.microsoft.com/office/drawing/2014/main" id="{7B999F94-F540-4E11-B7D9-D5700C4867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B65B9302-41FD-4B63-9AF2-B29F3D9F6F16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en-US" sz="1400"/>
          </a:p>
        </p:txBody>
      </p:sp>
      <p:sp>
        <p:nvSpPr>
          <p:cNvPr id="113667" name="Rectangle 4">
            <a:extLst>
              <a:ext uri="{FF2B5EF4-FFF2-40B4-BE49-F238E27FC236}">
                <a16:creationId xmlns:a16="http://schemas.microsoft.com/office/drawing/2014/main" id="{30AD4541-ABCB-4837-986B-15E74ED2F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FP Example: °F to °C</a:t>
            </a:r>
          </a:p>
        </p:txBody>
      </p:sp>
      <p:sp>
        <p:nvSpPr>
          <p:cNvPr id="113668" name="Rectangle 5">
            <a:extLst>
              <a:ext uri="{FF2B5EF4-FFF2-40B4-BE49-F238E27FC236}">
                <a16:creationId xmlns:a16="http://schemas.microsoft.com/office/drawing/2014/main" id="{1CF63C59-7CA9-4D14-BBCB-C8F7C7A3D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 code: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	float f2c (float </a:t>
            </a:r>
            <a:r>
              <a:rPr lang="en-US" altLang="en-US" sz="2400" dirty="0" err="1">
                <a:latin typeface="Lucida Console" panose="020B0609040504020204" pitchFamily="49" charset="0"/>
              </a:rPr>
              <a:t>fahr</a:t>
            </a:r>
            <a:r>
              <a:rPr lang="en-US" altLang="en-US" sz="2400" dirty="0">
                <a:latin typeface="Lucida Console" panose="020B0609040504020204" pitchFamily="49" charset="0"/>
              </a:rPr>
              <a:t>) {</a:t>
            </a:r>
            <a:br>
              <a:rPr lang="en-US" altLang="en-US" sz="2400" dirty="0">
                <a:latin typeface="Lucida Console" panose="020B0609040504020204" pitchFamily="49" charset="0"/>
              </a:rPr>
            </a:br>
            <a:r>
              <a:rPr lang="en-US" altLang="en-US" sz="2400" dirty="0">
                <a:latin typeface="Lucida Console" panose="020B0609040504020204" pitchFamily="49" charset="0"/>
              </a:rPr>
              <a:t>  return ((5.0/9.0)*(</a:t>
            </a:r>
            <a:r>
              <a:rPr lang="en-US" altLang="en-US" sz="2400" dirty="0" err="1">
                <a:latin typeface="Lucida Console" panose="020B0609040504020204" pitchFamily="49" charset="0"/>
              </a:rPr>
              <a:t>fahr</a:t>
            </a:r>
            <a:r>
              <a:rPr lang="en-US" altLang="en-US" sz="2400" dirty="0">
                <a:latin typeface="Lucida Console" panose="020B0609040504020204" pitchFamily="49" charset="0"/>
              </a:rPr>
              <a:t> - 32.0));</a:t>
            </a:r>
            <a:br>
              <a:rPr lang="en-US" altLang="en-US" sz="2400" dirty="0">
                <a:latin typeface="Lucida Console" panose="020B0609040504020204" pitchFamily="49" charset="0"/>
              </a:rPr>
            </a:br>
            <a:r>
              <a:rPr lang="en-US" altLang="en-US" sz="2400" dirty="0">
                <a:latin typeface="Lucida Console" panose="020B0609040504020204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err="1">
                <a:latin typeface="Lucida Console" panose="020B0609040504020204" pitchFamily="49" charset="0"/>
              </a:rPr>
              <a:t>fahr</a:t>
            </a:r>
            <a:r>
              <a:rPr lang="en-US" altLang="en-US" sz="2000" dirty="0"/>
              <a:t> in $f12, result in $f0, literals in global memory space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Compiled MIPS code: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	f2c: lwc1  $f16, const5($</a:t>
            </a:r>
            <a:r>
              <a:rPr lang="en-US" altLang="en-US" sz="2400" dirty="0" err="1">
                <a:latin typeface="Lucida Console" panose="020B0609040504020204" pitchFamily="49" charset="0"/>
              </a:rPr>
              <a:t>gp</a:t>
            </a:r>
            <a:r>
              <a:rPr lang="en-US" altLang="en-US" sz="2400" dirty="0">
                <a:latin typeface="Lucida Console" panose="020B0609040504020204" pitchFamily="49" charset="0"/>
              </a:rPr>
              <a:t>) </a:t>
            </a:r>
            <a:r>
              <a:rPr lang="en-US" altLang="en-US" sz="2000" dirty="0">
                <a:latin typeface="Lucida Console" panose="020B0609040504020204" pitchFamily="49" charset="0"/>
              </a:rPr>
              <a:t>#$f16 = 5.0</a:t>
            </a:r>
            <a:br>
              <a:rPr lang="en-US" altLang="en-US" sz="2400" dirty="0">
                <a:latin typeface="Lucida Console" panose="020B0609040504020204" pitchFamily="49" charset="0"/>
              </a:rPr>
            </a:br>
            <a:r>
              <a:rPr lang="en-US" altLang="en-US" sz="2400" dirty="0">
                <a:latin typeface="Lucida Console" panose="020B0609040504020204" pitchFamily="49" charset="0"/>
              </a:rPr>
              <a:t>     lwc1  $f18, const9($</a:t>
            </a:r>
            <a:r>
              <a:rPr lang="en-US" altLang="en-US" sz="2400" dirty="0" err="1">
                <a:latin typeface="Lucida Console" panose="020B0609040504020204" pitchFamily="49" charset="0"/>
              </a:rPr>
              <a:t>gp</a:t>
            </a:r>
            <a:r>
              <a:rPr lang="en-US" altLang="en-US" sz="2400" dirty="0">
                <a:latin typeface="Lucida Console" panose="020B0609040504020204" pitchFamily="49" charset="0"/>
              </a:rPr>
              <a:t>) </a:t>
            </a:r>
            <a:r>
              <a:rPr lang="en-US" altLang="en-US" sz="2000" dirty="0">
                <a:latin typeface="Lucida Console" panose="020B0609040504020204" pitchFamily="49" charset="0"/>
              </a:rPr>
              <a:t>#$f18 = 9.0</a:t>
            </a:r>
            <a:br>
              <a:rPr lang="en-US" altLang="en-US" sz="2400" dirty="0">
                <a:latin typeface="Lucida Console" panose="020B0609040504020204" pitchFamily="49" charset="0"/>
              </a:rPr>
            </a:br>
            <a:r>
              <a:rPr lang="en-US" altLang="en-US" sz="2400" dirty="0">
                <a:latin typeface="Lucida Console" panose="020B0609040504020204" pitchFamily="49" charset="0"/>
              </a:rPr>
              <a:t> 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div.s</a:t>
            </a:r>
            <a:r>
              <a:rPr lang="en-US" altLang="en-US" sz="2400" dirty="0">
                <a:latin typeface="Lucida Console" panose="020B0609040504020204" pitchFamily="49" charset="0"/>
              </a:rPr>
              <a:t> $f16, $f16, $f18  </a:t>
            </a:r>
            <a:r>
              <a:rPr lang="en-US" altLang="en-US" sz="2000" dirty="0">
                <a:latin typeface="Lucida Console" panose="020B0609040504020204" pitchFamily="49" charset="0"/>
              </a:rPr>
              <a:t>#$f16 = 5.0/9.0</a:t>
            </a:r>
            <a:br>
              <a:rPr lang="en-US" altLang="en-US" sz="2400" dirty="0">
                <a:latin typeface="Lucida Console" panose="020B0609040504020204" pitchFamily="49" charset="0"/>
              </a:rPr>
            </a:br>
            <a:r>
              <a:rPr lang="en-US" altLang="en-US" sz="2400" dirty="0">
                <a:latin typeface="Lucida Console" panose="020B0609040504020204" pitchFamily="49" charset="0"/>
              </a:rPr>
              <a:t>     lwc1  $f18, const32($</a:t>
            </a:r>
            <a:r>
              <a:rPr lang="en-US" altLang="en-US" sz="2400" dirty="0" err="1">
                <a:latin typeface="Lucida Console" panose="020B0609040504020204" pitchFamily="49" charset="0"/>
              </a:rPr>
              <a:t>gp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  <a:r>
              <a:rPr lang="en-US" altLang="en-US" sz="2000" dirty="0">
                <a:latin typeface="Lucida Console" panose="020B0609040504020204" pitchFamily="49" charset="0"/>
              </a:rPr>
              <a:t>#$f18= 32.0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br>
              <a:rPr lang="en-US" altLang="en-US" sz="2400" dirty="0">
                <a:latin typeface="Lucida Console" panose="020B0609040504020204" pitchFamily="49" charset="0"/>
              </a:rPr>
            </a:br>
            <a:r>
              <a:rPr lang="en-US" altLang="en-US" sz="2400" dirty="0">
                <a:latin typeface="Lucida Console" panose="020B0609040504020204" pitchFamily="49" charset="0"/>
              </a:rPr>
              <a:t> 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sub.s</a:t>
            </a:r>
            <a:r>
              <a:rPr lang="en-US" altLang="en-US" sz="2400" dirty="0">
                <a:latin typeface="Lucida Console" panose="020B0609040504020204" pitchFamily="49" charset="0"/>
              </a:rPr>
              <a:t> $f18, $f12, $f18	 </a:t>
            </a:r>
            <a:r>
              <a:rPr lang="en-US" altLang="en-US" sz="1800" dirty="0">
                <a:latin typeface="Lucida Console" panose="020B0609040504020204" pitchFamily="49" charset="0"/>
              </a:rPr>
              <a:t>#$f18=fahr-32.0</a:t>
            </a:r>
            <a:br>
              <a:rPr lang="en-US" altLang="en-US" sz="2400" dirty="0">
                <a:latin typeface="Lucida Console" panose="020B0609040504020204" pitchFamily="49" charset="0"/>
              </a:rPr>
            </a:br>
            <a:r>
              <a:rPr lang="en-US" altLang="en-US" sz="2400" dirty="0">
                <a:latin typeface="Lucida Console" panose="020B0609040504020204" pitchFamily="49" charset="0"/>
              </a:rPr>
              <a:t> 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mul.s</a:t>
            </a:r>
            <a:r>
              <a:rPr lang="en-US" altLang="en-US" sz="2400" dirty="0">
                <a:latin typeface="Lucida Console" panose="020B0609040504020204" pitchFamily="49" charset="0"/>
              </a:rPr>
              <a:t> $f0,  $f16, $f18	 </a:t>
            </a:r>
            <a:r>
              <a:rPr lang="en-US" altLang="en-US" sz="1600" dirty="0">
                <a:latin typeface="Lucida Console" panose="020B0609040504020204" pitchFamily="49" charset="0"/>
              </a:rPr>
              <a:t>#$f0= output result</a:t>
            </a:r>
            <a:br>
              <a:rPr lang="en-US" altLang="en-US" sz="2400" dirty="0">
                <a:latin typeface="Lucida Console" panose="020B0609040504020204" pitchFamily="49" charset="0"/>
              </a:rPr>
            </a:br>
            <a:r>
              <a:rPr lang="en-US" altLang="en-US" sz="2400" dirty="0">
                <a:latin typeface="Lucida Console" panose="020B0609040504020204" pitchFamily="49" charset="0"/>
              </a:rPr>
              <a:t> 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jr</a:t>
            </a:r>
            <a:r>
              <a:rPr lang="en-US" altLang="en-US" sz="2400" dirty="0">
                <a:latin typeface="Lucida Console" panose="020B0609040504020204" pitchFamily="49" charset="0"/>
              </a:rPr>
              <a:t>    $ra</a:t>
            </a:r>
            <a:endParaRPr lang="en-AU" altLang="en-US" sz="2400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7E3CD83-4451-45E1-B802-243D4E9DE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115888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ea typeface="MS PGothic" panose="020B0600070205080204" pitchFamily="34" charset="-128"/>
              </a:rPr>
              <a:t>Full-Adders</a:t>
            </a:r>
            <a:endParaRPr lang="en-US" altLang="en-US" sz="1800">
              <a:ea typeface="MS PGothic" panose="020B0600070205080204" pitchFamily="34" charset="-128"/>
            </a:endParaRPr>
          </a:p>
        </p:txBody>
      </p:sp>
      <p:sp>
        <p:nvSpPr>
          <p:cNvPr id="13315" name="Text Box 7">
            <a:extLst>
              <a:ext uri="{FF2B5EF4-FFF2-40B4-BE49-F238E27FC236}">
                <a16:creationId xmlns:a16="http://schemas.microsoft.com/office/drawing/2014/main" id="{89B46BF7-0593-4B4E-A76F-6C6C4C09E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1282700"/>
            <a:ext cx="5410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ea typeface="MS PGothic" panose="020B0600070205080204" pitchFamily="34" charset="-128"/>
              </a:rPr>
              <a:t>A </a:t>
            </a:r>
            <a:r>
              <a:rPr lang="en-US" altLang="en-US" sz="2000" b="1">
                <a:ea typeface="MS PGothic" panose="020B0600070205080204" pitchFamily="34" charset="-128"/>
              </a:rPr>
              <a:t>full adder</a:t>
            </a:r>
            <a:r>
              <a:rPr lang="en-US" altLang="en-US" sz="2000">
                <a:ea typeface="MS PGothic" panose="020B0600070205080204" pitchFamily="34" charset="-128"/>
              </a:rPr>
              <a:t> accepts three binary inputs (</a:t>
            </a:r>
            <a:r>
              <a:rPr lang="en-US" altLang="en-US" sz="2000" i="1">
                <a:ea typeface="MS PGothic" panose="020B0600070205080204" pitchFamily="34" charset="-128"/>
              </a:rPr>
              <a:t>A</a:t>
            </a:r>
            <a:r>
              <a:rPr lang="en-US" altLang="en-US" sz="2000">
                <a:ea typeface="MS PGothic" panose="020B0600070205080204" pitchFamily="34" charset="-128"/>
              </a:rPr>
              <a:t>, </a:t>
            </a:r>
            <a:r>
              <a:rPr lang="en-US" altLang="en-US" sz="2000" i="1">
                <a:ea typeface="MS PGothic" panose="020B0600070205080204" pitchFamily="34" charset="-128"/>
              </a:rPr>
              <a:t>B, </a:t>
            </a:r>
            <a:r>
              <a:rPr lang="en-US" altLang="en-US" sz="2000">
                <a:ea typeface="MS PGothic" panose="020B0600070205080204" pitchFamily="34" charset="-128"/>
              </a:rPr>
              <a:t>and Carry-in) and provides two binary outputs (Carry-out and Sum). The truth table summarizes the operation.</a:t>
            </a:r>
          </a:p>
        </p:txBody>
      </p:sp>
      <p:sp>
        <p:nvSpPr>
          <p:cNvPr id="508937" name="Text Box 9">
            <a:extLst>
              <a:ext uri="{FF2B5EF4-FFF2-40B4-BE49-F238E27FC236}">
                <a16:creationId xmlns:a16="http://schemas.microsoft.com/office/drawing/2014/main" id="{45769864-9C11-4D25-8F75-8011AA288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2895600"/>
            <a:ext cx="5257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660066"/>
                </a:solidFill>
                <a:ea typeface="MS PGothic" panose="020B0600070205080204" pitchFamily="34" charset="-128"/>
              </a:rPr>
              <a:t>A full-adder can be constructed from two half adders as shown:</a:t>
            </a:r>
          </a:p>
        </p:txBody>
      </p:sp>
      <p:pic>
        <p:nvPicPr>
          <p:cNvPr id="2081" name="Picture 33">
            <a:extLst>
              <a:ext uri="{FF2B5EF4-FFF2-40B4-BE49-F238E27FC236}">
                <a16:creationId xmlns:a16="http://schemas.microsoft.com/office/drawing/2014/main" id="{7AF5D69E-A1AB-4B36-A2E7-746F11434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752850"/>
            <a:ext cx="5399088" cy="22971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35">
            <a:extLst>
              <a:ext uri="{FF2B5EF4-FFF2-40B4-BE49-F238E27FC236}">
                <a16:creationId xmlns:a16="http://schemas.microsoft.com/office/drawing/2014/main" id="{BE66BE83-EEEB-4E51-B73A-B03D4789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968375"/>
            <a:ext cx="3011488" cy="32512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8">
            <a:extLst>
              <a:ext uri="{FF2B5EF4-FFF2-40B4-BE49-F238E27FC236}">
                <a16:creationId xmlns:a16="http://schemas.microsoft.com/office/drawing/2014/main" id="{F02192B2-385E-4E13-9722-1E4B7FD61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3" t="81081" r="16925" b="13040"/>
          <a:stretch>
            <a:fillRect/>
          </a:stretch>
        </p:blipFill>
        <p:spPr bwMode="auto">
          <a:xfrm>
            <a:off x="-95250" y="6280150"/>
            <a:ext cx="9239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ooter Placeholder 3">
            <a:extLst>
              <a:ext uri="{FF2B5EF4-FFF2-40B4-BE49-F238E27FC236}">
                <a16:creationId xmlns:a16="http://schemas.microsoft.com/office/drawing/2014/main" id="{004F63D7-EA65-4CC2-B6B5-82482A1E9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6FD8669E-29C9-403F-8902-ED026CE4538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en-US" sz="1400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2D259EA-D779-4A5F-BD22-1AC992D231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FP Example: Array Multiplication</a:t>
            </a:r>
          </a:p>
        </p:txBody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AEFB7834-B28C-4939-9163-2083698DB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X = X + Y </a:t>
            </a:r>
            <a:r>
              <a:rPr lang="en-US" altLang="en-US" sz="2800">
                <a:cs typeface="Arial" panose="020B0604020202020204" pitchFamily="34" charset="0"/>
              </a:rPr>
              <a:t>× Z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cs typeface="Arial" panose="020B0604020202020204" pitchFamily="34" charset="0"/>
              </a:rPr>
              <a:t>All 32 × 32 matrices, 64-bit double-precision elements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C code: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latin typeface="Lucida Console" panose="020B0609040504020204" pitchFamily="49" charset="0"/>
              </a:rPr>
              <a:t>	</a:t>
            </a:r>
            <a:r>
              <a:rPr lang="nb-NO" altLang="en-US" sz="2400">
                <a:latin typeface="Lucida Console" panose="020B0609040504020204" pitchFamily="49" charset="0"/>
              </a:rPr>
              <a:t>void mm (double x[][],</a:t>
            </a:r>
            <a:br>
              <a:rPr lang="nb-NO" altLang="en-US" sz="2400">
                <a:latin typeface="Lucida Console" panose="020B0609040504020204" pitchFamily="49" charset="0"/>
              </a:rPr>
            </a:br>
            <a:r>
              <a:rPr lang="nb-NO" altLang="en-US" sz="2400">
                <a:latin typeface="Lucida Console" panose="020B0609040504020204" pitchFamily="49" charset="0"/>
              </a:rPr>
              <a:t>         double y[][], double z[][]) {</a:t>
            </a:r>
            <a:br>
              <a:rPr lang="nb-NO" altLang="en-US" sz="2400">
                <a:latin typeface="Lucida Console" panose="020B0609040504020204" pitchFamily="49" charset="0"/>
              </a:rPr>
            </a:br>
            <a:r>
              <a:rPr lang="nb-NO" altLang="en-US" sz="2400">
                <a:latin typeface="Lucida Console" panose="020B0609040504020204" pitchFamily="49" charset="0"/>
              </a:rPr>
              <a:t>  int i, j, k;</a:t>
            </a:r>
            <a:br>
              <a:rPr lang="nb-NO" altLang="en-US" sz="2400">
                <a:latin typeface="Lucida Console" panose="020B0609040504020204" pitchFamily="49" charset="0"/>
              </a:rPr>
            </a:br>
            <a:r>
              <a:rPr lang="nb-NO" altLang="en-US" sz="2400">
                <a:latin typeface="Lucida Console" panose="020B0609040504020204" pitchFamily="49" charset="0"/>
              </a:rPr>
              <a:t>  for (i = 0; i! = 32; i = i + 1)</a:t>
            </a:r>
            <a:br>
              <a:rPr lang="nb-NO" altLang="en-US" sz="2400">
                <a:latin typeface="Lucida Console" panose="020B0609040504020204" pitchFamily="49" charset="0"/>
              </a:rPr>
            </a:br>
            <a:r>
              <a:rPr lang="nb-NO" altLang="en-US" sz="2400">
                <a:latin typeface="Lucida Console" panose="020B0609040504020204" pitchFamily="49" charset="0"/>
              </a:rPr>
              <a:t>    for (j = 0; j! = 32; j = j + 1)</a:t>
            </a:r>
            <a:br>
              <a:rPr lang="nb-NO" altLang="en-US" sz="2400">
                <a:latin typeface="Lucida Console" panose="020B0609040504020204" pitchFamily="49" charset="0"/>
              </a:rPr>
            </a:br>
            <a:r>
              <a:rPr lang="nb-NO" altLang="en-US" sz="2400">
                <a:latin typeface="Lucida Console" panose="020B0609040504020204" pitchFamily="49" charset="0"/>
              </a:rPr>
              <a:t>      for (k = 0; k! = 32; k = k + 1)</a:t>
            </a:r>
            <a:br>
              <a:rPr lang="nb-NO" altLang="en-US" sz="2400">
                <a:latin typeface="Lucida Console" panose="020B0609040504020204" pitchFamily="49" charset="0"/>
              </a:rPr>
            </a:br>
            <a:r>
              <a:rPr lang="nb-NO" altLang="en-US" sz="2400">
                <a:latin typeface="Lucida Console" panose="020B0609040504020204" pitchFamily="49" charset="0"/>
              </a:rPr>
              <a:t>        x[i][j] = x[i][j]</a:t>
            </a:r>
            <a:br>
              <a:rPr lang="nb-NO" altLang="en-US" sz="2400">
                <a:latin typeface="Lucida Console" panose="020B0609040504020204" pitchFamily="49" charset="0"/>
              </a:rPr>
            </a:br>
            <a:r>
              <a:rPr lang="nb-NO" altLang="en-US" sz="2400">
                <a:latin typeface="Lucida Console" panose="020B0609040504020204" pitchFamily="49" charset="0"/>
              </a:rPr>
              <a:t>                  + y[i][k] * z[k][j];</a:t>
            </a:r>
            <a:br>
              <a:rPr lang="nb-NO" altLang="en-US" sz="2400">
                <a:latin typeface="Lucida Console" panose="020B0609040504020204" pitchFamily="49" charset="0"/>
              </a:rPr>
            </a:br>
            <a:r>
              <a:rPr lang="nb-NO" altLang="en-US" sz="2400">
                <a:latin typeface="Lucida Console" panose="020B0609040504020204" pitchFamily="49" charset="0"/>
              </a:rPr>
              <a:t>}</a:t>
            </a:r>
            <a:endParaRPr lang="en-US" altLang="en-US" sz="2400">
              <a:latin typeface="Lucida Console" panose="020B06090405040202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Addresses of </a:t>
            </a:r>
            <a:r>
              <a:rPr lang="en-US" altLang="en-US" sz="2400">
                <a:latin typeface="Lucida Console" panose="020B0609040504020204" pitchFamily="49" charset="0"/>
              </a:rPr>
              <a:t>x</a:t>
            </a:r>
            <a:r>
              <a:rPr lang="en-US" altLang="en-US" sz="2400"/>
              <a:t>, </a:t>
            </a:r>
            <a:r>
              <a:rPr lang="en-US" altLang="en-US" sz="2400">
                <a:latin typeface="Lucida Console" panose="020B0609040504020204" pitchFamily="49" charset="0"/>
              </a:rPr>
              <a:t>y</a:t>
            </a:r>
            <a:r>
              <a:rPr lang="en-US" altLang="en-US" sz="2400"/>
              <a:t>, </a:t>
            </a:r>
            <a:r>
              <a:rPr lang="en-US" altLang="en-US" sz="2400">
                <a:latin typeface="Lucida Console" panose="020B0609040504020204" pitchFamily="49" charset="0"/>
              </a:rPr>
              <a:t>z</a:t>
            </a:r>
            <a:r>
              <a:rPr lang="en-US" altLang="en-US" sz="2400"/>
              <a:t> in $a0, $a1, $a2, and</a:t>
            </a:r>
            <a:br>
              <a:rPr lang="en-US" altLang="en-US" sz="2400"/>
            </a:br>
            <a:r>
              <a:rPr lang="en-US" altLang="en-US" sz="2400">
                <a:latin typeface="Lucida Console" panose="020B0609040504020204" pitchFamily="49" charset="0"/>
              </a:rPr>
              <a:t>i</a:t>
            </a:r>
            <a:r>
              <a:rPr lang="en-US" altLang="en-US" sz="2400"/>
              <a:t>, </a:t>
            </a:r>
            <a:r>
              <a:rPr lang="en-US" altLang="en-US" sz="2400">
                <a:latin typeface="Lucida Console" panose="020B0609040504020204" pitchFamily="49" charset="0"/>
              </a:rPr>
              <a:t>j</a:t>
            </a:r>
            <a:r>
              <a:rPr lang="en-US" altLang="en-US" sz="2400"/>
              <a:t>, </a:t>
            </a:r>
            <a:r>
              <a:rPr lang="en-US" altLang="en-US" sz="2400">
                <a:latin typeface="Lucida Console" panose="020B0609040504020204" pitchFamily="49" charset="0"/>
              </a:rPr>
              <a:t>k</a:t>
            </a:r>
            <a:r>
              <a:rPr lang="en-US" altLang="en-US" sz="2400"/>
              <a:t> in $s0, $s1, $s2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AAA17CA-E790-43F5-8853-1D7F1B298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1068388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2">
            <a:extLst>
              <a:ext uri="{FF2B5EF4-FFF2-40B4-BE49-F238E27FC236}">
                <a16:creationId xmlns:a16="http://schemas.microsoft.com/office/drawing/2014/main" id="{F53446BB-6181-40D0-BF2C-DEADA7E91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60340299-3B24-46EB-8E8B-17E527A3E59E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en-US" sz="1400"/>
          </a:p>
        </p:txBody>
      </p:sp>
      <p:sp>
        <p:nvSpPr>
          <p:cNvPr id="117763" name="Rectangle 7">
            <a:extLst>
              <a:ext uri="{FF2B5EF4-FFF2-40B4-BE49-F238E27FC236}">
                <a16:creationId xmlns:a16="http://schemas.microsoft.com/office/drawing/2014/main" id="{9A78FAC0-FBAD-4ED6-8C4C-BA4BADEF3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628775"/>
            <a:ext cx="8135937" cy="12382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7764" name="Rectangle 8">
            <a:extLst>
              <a:ext uri="{FF2B5EF4-FFF2-40B4-BE49-F238E27FC236}">
                <a16:creationId xmlns:a16="http://schemas.microsoft.com/office/drawing/2014/main" id="{A7549639-D833-42BD-B1A6-5ADB940CF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867025"/>
            <a:ext cx="8135937" cy="15049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7765" name="Rectangle 9">
            <a:extLst>
              <a:ext uri="{FF2B5EF4-FFF2-40B4-BE49-F238E27FC236}">
                <a16:creationId xmlns:a16="http://schemas.microsoft.com/office/drawing/2014/main" id="{48846FDF-1B7C-49C5-A114-7BB390CC8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371975"/>
            <a:ext cx="8135937" cy="15049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7766" name="Rectangle 4">
            <a:extLst>
              <a:ext uri="{FF2B5EF4-FFF2-40B4-BE49-F238E27FC236}">
                <a16:creationId xmlns:a16="http://schemas.microsoft.com/office/drawing/2014/main" id="{2B8E01AE-FF64-4162-85D7-D2F915204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FP Example: Array Multiplication</a:t>
            </a:r>
            <a:endParaRPr lang="en-AU" altLang="en-US" sz="4000"/>
          </a:p>
        </p:txBody>
      </p:sp>
      <p:sp>
        <p:nvSpPr>
          <p:cNvPr id="117767" name="Rectangle 5">
            <a:extLst>
              <a:ext uri="{FF2B5EF4-FFF2-40B4-BE49-F238E27FC236}">
                <a16:creationId xmlns:a16="http://schemas.microsoft.com/office/drawing/2014/main" id="{38ED382D-F02D-4438-88AF-FA40C6F69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  MIPS code: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    </a:t>
            </a:r>
            <a:r>
              <a:rPr lang="en-AU" altLang="en-US" sz="1800">
                <a:latin typeface="Lucida Console" panose="020B0609040504020204" pitchFamily="49" charset="0"/>
              </a:rPr>
              <a:t>li   $t1, 32       # $t1 = 32 (row size/loop end)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li   $s0, 0        # i = 0; initialize 1st for loop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L1: li   $s1, 0        # j = 0; restart 2nd for loop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L2: li   $s2, 0        # k = 0; restart 3rd for loop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sll  $t2, $s0, 5   # $t2 = i * 32 (size of row of x)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</a:t>
            </a:r>
            <a:r>
              <a:rPr lang="fr-FR" altLang="en-US" sz="1800">
                <a:latin typeface="Lucida Console" panose="020B0609040504020204" pitchFamily="49" charset="0"/>
              </a:rPr>
              <a:t>addu $t2, $t2, $s1 # $t2 = i * size(row) + j</a:t>
            </a:r>
            <a:br>
              <a:rPr lang="fr-FR" altLang="en-US" sz="1800">
                <a:latin typeface="Lucida Console" panose="020B0609040504020204" pitchFamily="49" charset="0"/>
              </a:rPr>
            </a:br>
            <a:r>
              <a:rPr lang="fr-FR" altLang="en-US" sz="1800">
                <a:latin typeface="Lucida Console" panose="020B0609040504020204" pitchFamily="49" charset="0"/>
              </a:rPr>
              <a:t>    </a:t>
            </a:r>
            <a:r>
              <a:rPr lang="en-AU" altLang="en-US" sz="1800">
                <a:latin typeface="Lucida Console" panose="020B0609040504020204" pitchFamily="49" charset="0"/>
              </a:rPr>
              <a:t>sll  $t2, $t2, 3   # $t2 = byte offset of [i][j]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addu $t2, $a0, $t2 # $t2 = byte address of x[i][j]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l.d  $f4, 0($t2)   # $f4 = 8 bytes of x[i][j]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L3: sll  $t0, $s2, 5   # $t0 = k * 32 (size of row of z)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addu $t0, $t0, $s1 # $t0 = k * size(row) + j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sll  $t0, $t0, 3   # $t0 = byte offset of [k][j]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addu $t0, $a2, $t0 # $t0 = byte address of z[k][j]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l.d  $f16, 0($t0)  # $f16 = 8 bytes of z[k][j]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…</a:t>
            </a:r>
          </a:p>
        </p:txBody>
      </p:sp>
      <p:sp>
        <p:nvSpPr>
          <p:cNvPr id="117768" name="TextBox 7">
            <a:extLst>
              <a:ext uri="{FF2B5EF4-FFF2-40B4-BE49-F238E27FC236}">
                <a16:creationId xmlns:a16="http://schemas.microsoft.com/office/drawing/2014/main" id="{4EF6DB96-3679-4764-AADF-9B11E358C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1068388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2">
            <a:extLst>
              <a:ext uri="{FF2B5EF4-FFF2-40B4-BE49-F238E27FC236}">
                <a16:creationId xmlns:a16="http://schemas.microsoft.com/office/drawing/2014/main" id="{E41DA40A-D530-4E90-9575-CAA9B2EDC5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632ADC62-877C-4208-8BE0-7BECAE2D3F0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en-US" sz="1400"/>
          </a:p>
        </p:txBody>
      </p:sp>
      <p:sp>
        <p:nvSpPr>
          <p:cNvPr id="119811" name="Rectangle 5">
            <a:extLst>
              <a:ext uri="{FF2B5EF4-FFF2-40B4-BE49-F238E27FC236}">
                <a16:creationId xmlns:a16="http://schemas.microsoft.com/office/drawing/2014/main" id="{20D931EE-E91D-4DD5-8677-B39D51993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484313"/>
            <a:ext cx="8135937" cy="149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9812" name="Rectangle 6">
            <a:extLst>
              <a:ext uri="{FF2B5EF4-FFF2-40B4-BE49-F238E27FC236}">
                <a16:creationId xmlns:a16="http://schemas.microsoft.com/office/drawing/2014/main" id="{D3C406AF-ADF7-48E3-9105-52EFFAA25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982913"/>
            <a:ext cx="8135937" cy="59848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9813" name="Rectangle 7">
            <a:extLst>
              <a:ext uri="{FF2B5EF4-FFF2-40B4-BE49-F238E27FC236}">
                <a16:creationId xmlns:a16="http://schemas.microsoft.com/office/drawing/2014/main" id="{873FB33E-6AC5-43F1-9EE6-6C7CB63A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581400"/>
            <a:ext cx="8135937" cy="914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9814" name="Rectangle 8">
            <a:extLst>
              <a:ext uri="{FF2B5EF4-FFF2-40B4-BE49-F238E27FC236}">
                <a16:creationId xmlns:a16="http://schemas.microsoft.com/office/drawing/2014/main" id="{7EC47E19-FDD1-468D-A480-6CBA0307F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495800"/>
            <a:ext cx="8135937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9815" name="Rectangle 9">
            <a:extLst>
              <a:ext uri="{FF2B5EF4-FFF2-40B4-BE49-F238E27FC236}">
                <a16:creationId xmlns:a16="http://schemas.microsoft.com/office/drawing/2014/main" id="{D4805E55-24E0-438D-8945-F5E13F09A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105400"/>
            <a:ext cx="8135937" cy="609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19816" name="Rectangle 2">
            <a:extLst>
              <a:ext uri="{FF2B5EF4-FFF2-40B4-BE49-F238E27FC236}">
                <a16:creationId xmlns:a16="http://schemas.microsoft.com/office/drawing/2014/main" id="{1B4ED815-769F-4FB3-917A-968C63DB3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FP Example: Array Multiplication</a:t>
            </a:r>
            <a:endParaRPr lang="en-AU" altLang="en-US" sz="4000"/>
          </a:p>
        </p:txBody>
      </p:sp>
      <p:sp>
        <p:nvSpPr>
          <p:cNvPr id="119817" name="Rectangle 3">
            <a:extLst>
              <a:ext uri="{FF2B5EF4-FFF2-40B4-BE49-F238E27FC236}">
                <a16:creationId xmlns:a16="http://schemas.microsoft.com/office/drawing/2014/main" id="{9A03DE58-CF82-4357-B168-21261EFD5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latin typeface="Lucida Console" panose="020B0609040504020204" pitchFamily="49" charset="0"/>
              </a:rPr>
              <a:t>    …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</a:t>
            </a:r>
            <a:r>
              <a:rPr lang="en-AU" altLang="en-US" sz="1800">
                <a:latin typeface="Lucida Console" panose="020B0609040504020204" pitchFamily="49" charset="0"/>
              </a:rPr>
              <a:t>sll  $t0, $s0, 5       # $t0 = i*32 (size of row of y)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addu  $t0, $t0, $s2    # $t0 = i*size(row) + k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sll   $t0, $t0, 3      # $t0 = byte offset of [i][k]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addu  $t0, $a1, $t0    # $t0 = byte address of y[i][k]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l.d   $f18, 0($t0)     # $f18 = 8 bytes of y[i][k]</a:t>
            </a:r>
            <a:br>
              <a:rPr lang="en-AU" altLang="en-US" sz="1800">
                <a:latin typeface="Lucida Console" panose="020B0609040504020204" pitchFamily="49" charset="0"/>
              </a:rPr>
            </a:br>
            <a:r>
              <a:rPr lang="en-AU" altLang="en-US" sz="1800">
                <a:latin typeface="Lucida Console" panose="020B0609040504020204" pitchFamily="49" charset="0"/>
              </a:rPr>
              <a:t>    </a:t>
            </a:r>
            <a:r>
              <a:rPr lang="en-US" altLang="en-US" sz="1800">
                <a:latin typeface="Lucida Console" panose="020B0609040504020204" pitchFamily="49" charset="0"/>
              </a:rPr>
              <a:t>mul.d $f16, $f18, $f16 # $f16 = y[i][k] * z[k][j]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add.d $f4, $f4, $f16   # f4=x[i][j] + y[i][k]*z[k][j]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addiu $s2, $s2, 1      # $k k + 1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bne   $s2, $t1, L3     # if (k != 32) go to L3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s.d   $f4, 0($t2)      # x[i][j] = $f4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addiu $s1, $s1, 1      # $j = j + 1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bne   $s1, $t1, L2     # if (j != 32) go to L2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addiu $s0, $s0, 1      # $i = i + 1</a:t>
            </a:r>
            <a:br>
              <a:rPr lang="en-US" altLang="en-US" sz="1800">
                <a:latin typeface="Lucida Console" panose="020B0609040504020204" pitchFamily="49" charset="0"/>
              </a:rPr>
            </a:br>
            <a:r>
              <a:rPr lang="en-US" altLang="en-US" sz="1800">
                <a:latin typeface="Lucida Console" panose="020B0609040504020204" pitchFamily="49" charset="0"/>
              </a:rPr>
              <a:t>    bne   $s0, $t1, L1     # if (i != 32) go to L1</a:t>
            </a:r>
          </a:p>
        </p:txBody>
      </p:sp>
      <p:sp>
        <p:nvSpPr>
          <p:cNvPr id="119818" name="TextBox 7">
            <a:extLst>
              <a:ext uri="{FF2B5EF4-FFF2-40B4-BE49-F238E27FC236}">
                <a16:creationId xmlns:a16="http://schemas.microsoft.com/office/drawing/2014/main" id="{199EC851-5028-4A06-B65A-2FCB2A44F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976313"/>
            <a:ext cx="1439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Footer Placeholder 3">
            <a:extLst>
              <a:ext uri="{FF2B5EF4-FFF2-40B4-BE49-F238E27FC236}">
                <a16:creationId xmlns:a16="http://schemas.microsoft.com/office/drawing/2014/main" id="{32421A97-2C1B-4F7B-9D86-641E654704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452806BD-31DB-4651-A5AC-98F03BE7AED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en-US" sz="1400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2CDF0143-4970-4B2C-9DE3-70EB8EE909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Accurate Arithmetic</a:t>
            </a:r>
            <a:endParaRPr lang="en-AU" altLang="en-US"/>
          </a:p>
        </p:txBody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B7A6FF33-338B-42E5-9A5D-37E706CEA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IEEE Std 754 specifies additional rounding control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Extra bits of precision (</a:t>
            </a:r>
            <a:r>
              <a:rPr lang="en-US" altLang="en-US" sz="2400">
                <a:solidFill>
                  <a:srgbClr val="FF0000"/>
                </a:solidFill>
              </a:rPr>
              <a:t>guard, round, sticky</a:t>
            </a:r>
            <a:r>
              <a:rPr lang="en-US" altLang="en-US" sz="240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Choice of rounding modes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Allows programmer to fine-tune numerical behavior of a computation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Not all FP units implement all options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Most programming languages and FP libraries just use defaults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Trade-off between hardware complexity, performance, and market requirements</a:t>
            </a:r>
            <a:endParaRPr lang="en-AU" altLang="en-US" sz="280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4668C8A7-37CA-47F8-97C1-96C3589E6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Accurate Arithmetic</a:t>
            </a:r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0FBA4096-D24F-409E-B753-3C92487551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Example: Rounding with Guard Digits</a:t>
            </a:r>
          </a:p>
          <a:p>
            <a:pPr lvl="1"/>
            <a:r>
              <a:rPr lang="en-US" altLang="en-US" sz="2400"/>
              <a:t>Add 2.56</a:t>
            </a:r>
            <a:r>
              <a:rPr lang="en-US" altLang="en-US" sz="2400" baseline="-25000"/>
              <a:t>ten</a:t>
            </a:r>
            <a:r>
              <a:rPr lang="en-US" altLang="en-US" sz="2400"/>
              <a:t> x 10</a:t>
            </a:r>
            <a:r>
              <a:rPr lang="en-US" altLang="en-US" sz="2400" baseline="30000"/>
              <a:t>0</a:t>
            </a:r>
            <a:r>
              <a:rPr lang="en-US" altLang="en-US" sz="2400"/>
              <a:t> to 2.34</a:t>
            </a:r>
            <a:r>
              <a:rPr lang="en-US" altLang="en-US" sz="2400" baseline="-25000"/>
              <a:t>ten</a:t>
            </a:r>
            <a:r>
              <a:rPr lang="en-US" altLang="en-US" sz="2400"/>
              <a:t> x 10</a:t>
            </a:r>
            <a:r>
              <a:rPr lang="en-US" altLang="en-US" sz="2400" baseline="30000"/>
              <a:t>2 </a:t>
            </a:r>
          </a:p>
          <a:p>
            <a:pPr lvl="1"/>
            <a:r>
              <a:rPr lang="en-US" altLang="en-US" sz="2400"/>
              <a:t>Assume, we have </a:t>
            </a:r>
            <a:r>
              <a:rPr lang="en-US" altLang="en-US" sz="2400">
                <a:solidFill>
                  <a:srgbClr val="0070C0"/>
                </a:solidFill>
              </a:rPr>
              <a:t>3 significant </a:t>
            </a:r>
            <a:r>
              <a:rPr lang="en-US" altLang="en-US" sz="2400"/>
              <a:t>decimal digits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B3462A-D39D-4DCE-B30B-6E82A2DA9056}"/>
              </a:ext>
            </a:extLst>
          </p:cNvPr>
          <p:cNvGraphicFramePr>
            <a:graphicFrameLocks noGrp="1"/>
          </p:cNvGraphicFramePr>
          <p:nvPr/>
        </p:nvGraphicFramePr>
        <p:xfrm>
          <a:off x="971550" y="2565400"/>
          <a:ext cx="7561264" cy="4297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0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2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With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guard</a:t>
                      </a:r>
                      <a:r>
                        <a:rPr lang="en-US" sz="1800" dirty="0"/>
                        <a:t> and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round</a:t>
                      </a:r>
                      <a:r>
                        <a:rPr lang="en-US" sz="1800" dirty="0"/>
                        <a:t> digits</a:t>
                      </a:r>
                    </a:p>
                  </a:txBody>
                  <a:tcPr marL="91445" marR="91445" marT="45656" marB="456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Without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guard</a:t>
                      </a:r>
                      <a:r>
                        <a:rPr lang="en-US" sz="1800" dirty="0"/>
                        <a:t> and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round</a:t>
                      </a:r>
                      <a:r>
                        <a:rPr lang="en-US" sz="1800" dirty="0"/>
                        <a:t> digits</a:t>
                      </a:r>
                    </a:p>
                  </a:txBody>
                  <a:tcPr marL="91445" marR="91445" marT="45656" marB="4565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735">
                <a:tc>
                  <a:txBody>
                    <a:bodyPr/>
                    <a:lstStyle/>
                    <a:p>
                      <a:r>
                        <a:rPr lang="en-US" sz="1800" dirty="0"/>
                        <a:t>                 2.3400</a:t>
                      </a:r>
                      <a:r>
                        <a:rPr lang="en-US" sz="1800" baseline="-25000" dirty="0"/>
                        <a:t>ten</a:t>
                      </a:r>
                    </a:p>
                    <a:p>
                      <a:r>
                        <a:rPr lang="en-US" sz="1800" dirty="0"/>
                        <a:t>             +</a:t>
                      </a:r>
                      <a:r>
                        <a:rPr lang="en-US" sz="1800" baseline="0" dirty="0"/>
                        <a:t>  0.0256</a:t>
                      </a:r>
                      <a:r>
                        <a:rPr lang="en-US" sz="1800" baseline="-25000" dirty="0"/>
                        <a:t>ten</a:t>
                      </a:r>
                    </a:p>
                    <a:p>
                      <a:r>
                        <a:rPr lang="en-US" sz="1800" dirty="0"/>
                        <a:t>         ------------------------</a:t>
                      </a:r>
                    </a:p>
                    <a:p>
                      <a:r>
                        <a:rPr lang="en-US" sz="1800" dirty="0"/>
                        <a:t>                 2.36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56</a:t>
                      </a:r>
                      <a:r>
                        <a:rPr lang="en-US" sz="1800" baseline="-25000" dirty="0"/>
                        <a:t>ten</a:t>
                      </a:r>
                    </a:p>
                    <a:p>
                      <a:endParaRPr lang="en-US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Thus, sum = </a:t>
                      </a:r>
                      <a:r>
                        <a:rPr lang="en-US" sz="1800" dirty="0"/>
                        <a:t>2.36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56</a:t>
                      </a:r>
                      <a:r>
                        <a:rPr lang="en-US" sz="1800" baseline="-25000" dirty="0"/>
                        <a:t>ten  </a:t>
                      </a:r>
                      <a:r>
                        <a:rPr lang="en-US" sz="1800" baseline="0" dirty="0"/>
                        <a:t>x  10</a:t>
                      </a:r>
                      <a:r>
                        <a:rPr lang="en-US" sz="1800" baseline="30000" dirty="0"/>
                        <a:t>2</a:t>
                      </a:r>
                      <a:r>
                        <a:rPr lang="en-US" sz="18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Here, we have two digits to round: we can round down 0 to 49 and round up 51 to 99, </a:t>
                      </a:r>
                      <a:r>
                        <a:rPr lang="en-US" sz="1800" u="sng" baseline="0" dirty="0"/>
                        <a:t>while 50 is the tiebreaker.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Thus, finally, sum =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2.3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en-US" sz="1800" baseline="-25000" dirty="0"/>
                        <a:t>ten  </a:t>
                      </a:r>
                      <a:r>
                        <a:rPr lang="en-US" sz="1800" baseline="0" dirty="0"/>
                        <a:t>x  10</a:t>
                      </a:r>
                      <a:r>
                        <a:rPr lang="en-US" sz="1800" baseline="30000" dirty="0"/>
                        <a:t>2</a:t>
                      </a:r>
                      <a:r>
                        <a:rPr lang="en-US" sz="18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/>
                    </a:p>
                  </a:txBody>
                  <a:tcPr marL="91445" marR="91445" marT="45656" marB="4565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                2.34</a:t>
                      </a:r>
                      <a:r>
                        <a:rPr lang="en-US" sz="1800" baseline="-25000" dirty="0"/>
                        <a:t>ten</a:t>
                      </a:r>
                    </a:p>
                    <a:p>
                      <a:r>
                        <a:rPr lang="en-US" sz="1800" baseline="-25000" dirty="0"/>
                        <a:t> </a:t>
                      </a:r>
                      <a:r>
                        <a:rPr lang="en-US" sz="1800" dirty="0"/>
                        <a:t>            +</a:t>
                      </a:r>
                      <a:r>
                        <a:rPr lang="en-US" sz="1800" baseline="0" dirty="0"/>
                        <a:t>  0.02</a:t>
                      </a:r>
                      <a:r>
                        <a:rPr lang="en-US" sz="1800" baseline="-25000" dirty="0"/>
                        <a:t>ten                 </a:t>
                      </a:r>
                    </a:p>
                    <a:p>
                      <a:r>
                        <a:rPr lang="en-US" sz="1800" dirty="0"/>
                        <a:t>      ------------------------</a:t>
                      </a:r>
                    </a:p>
                    <a:p>
                      <a:r>
                        <a:rPr lang="en-US" sz="1800" dirty="0"/>
                        <a:t>                 2.36</a:t>
                      </a:r>
                      <a:r>
                        <a:rPr lang="en-US" sz="1800" baseline="-25000" dirty="0"/>
                        <a:t>ten</a:t>
                      </a:r>
                      <a:endParaRPr lang="en-US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-25000" dirty="0"/>
                        <a:t>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Thus, sum = </a:t>
                      </a:r>
                      <a:r>
                        <a:rPr lang="en-US" sz="1800" dirty="0"/>
                        <a:t>2.36</a:t>
                      </a:r>
                      <a:r>
                        <a:rPr lang="en-US" sz="1800" baseline="-25000" dirty="0"/>
                        <a:t>ten  </a:t>
                      </a:r>
                      <a:r>
                        <a:rPr lang="en-US" sz="1800" baseline="0" dirty="0"/>
                        <a:t>x  10</a:t>
                      </a:r>
                      <a:r>
                        <a:rPr lang="en-US" sz="1800" baseline="30000" dirty="0"/>
                        <a:t>2</a:t>
                      </a:r>
                      <a:r>
                        <a:rPr lang="en-US" sz="18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Here, the final sum remains the same, that is </a:t>
                      </a:r>
                      <a:r>
                        <a:rPr lang="en-US" sz="1800" dirty="0"/>
                        <a:t>2.3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6</a:t>
                      </a:r>
                      <a:r>
                        <a:rPr lang="en-US" sz="1800" baseline="-25000" dirty="0"/>
                        <a:t>ten  </a:t>
                      </a:r>
                      <a:r>
                        <a:rPr lang="en-US" sz="1800" baseline="0" dirty="0"/>
                        <a:t>x  10</a:t>
                      </a:r>
                      <a:r>
                        <a:rPr lang="en-US" sz="1800" baseline="30000" dirty="0"/>
                        <a:t>2</a:t>
                      </a:r>
                      <a:r>
                        <a:rPr lang="en-US" sz="1800" baseline="0" dirty="0"/>
                        <a:t>.</a:t>
                      </a:r>
                      <a:endParaRPr lang="en-US" sz="1800" dirty="0"/>
                    </a:p>
                  </a:txBody>
                  <a:tcPr marL="91445" marR="91445" marT="45656" marB="4565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92015B8D-2034-4074-A222-9777DE5B9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Subword Parallellism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C9D0C1B0-9550-4F05-AC70-C45C9A59FD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Graphics and audio applications can take advantage of performing simultaneous operations on short vectors</a:t>
            </a:r>
          </a:p>
          <a:p>
            <a:pPr lvl="1"/>
            <a:r>
              <a:rPr lang="en-US" altLang="en-US"/>
              <a:t>Example:  128-bit adder:</a:t>
            </a:r>
          </a:p>
          <a:p>
            <a:pPr lvl="2"/>
            <a:r>
              <a:rPr lang="en-US" altLang="en-US"/>
              <a:t>Sixteen 8-bit adds</a:t>
            </a:r>
          </a:p>
          <a:p>
            <a:pPr lvl="2"/>
            <a:r>
              <a:rPr lang="en-US" altLang="en-US"/>
              <a:t>Eight 16-bit adds</a:t>
            </a:r>
          </a:p>
          <a:p>
            <a:pPr lvl="2"/>
            <a:r>
              <a:rPr lang="en-US" altLang="en-US"/>
              <a:t>Four 32-bit adds</a:t>
            </a:r>
          </a:p>
          <a:p>
            <a:r>
              <a:rPr lang="en-US" altLang="en-US"/>
              <a:t>Also called data-level parallelism, vector parallelism, or Single Instruction, Multiple Data (SIMD)</a:t>
            </a:r>
          </a:p>
        </p:txBody>
      </p:sp>
      <p:sp>
        <p:nvSpPr>
          <p:cNvPr id="125956" name="Footer Placeholder 3">
            <a:extLst>
              <a:ext uri="{FF2B5EF4-FFF2-40B4-BE49-F238E27FC236}">
                <a16:creationId xmlns:a16="http://schemas.microsoft.com/office/drawing/2014/main" id="{274D5DE4-5334-4FCF-B7BC-08E877CB76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9EFFF5BE-88C3-4D27-B82D-A1787933CEC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en-US" sz="1400"/>
          </a:p>
        </p:txBody>
      </p:sp>
      <p:sp>
        <p:nvSpPr>
          <p:cNvPr id="125957" name="Text Box 4">
            <a:extLst>
              <a:ext uri="{FF2B5EF4-FFF2-40B4-BE49-F238E27FC236}">
                <a16:creationId xmlns:a16="http://schemas.microsoft.com/office/drawing/2014/main" id="{FE7D2531-B171-49EC-9F9C-F5156211906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630069" y="3145631"/>
            <a:ext cx="66611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§3.6 Parallelism and Computer Arithmetic: Subword Parallelism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B91DADF5-BF42-4116-A81A-8194B7B0F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Footer Placeholder 3">
            <a:extLst>
              <a:ext uri="{FF2B5EF4-FFF2-40B4-BE49-F238E27FC236}">
                <a16:creationId xmlns:a16="http://schemas.microsoft.com/office/drawing/2014/main" id="{F32DFAA5-46B0-4667-8DEC-3259765836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3A62DFFA-E4B8-48C9-92A4-40736B778BF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en-US" sz="1400"/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83BE95F2-7FA8-4C71-9A65-3D8DC8A93D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x86 FP Architecture</a:t>
            </a:r>
            <a:endParaRPr lang="en-AU" altLang="en-US"/>
          </a:p>
        </p:txBody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9859A926-10DA-40A0-842B-503B9FE407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Originally based on 8087 FP coprocessor</a:t>
            </a:r>
          </a:p>
          <a:p>
            <a:pPr lvl="1" eaLnBrk="1" hangingPunct="1"/>
            <a:r>
              <a:rPr lang="en-US" altLang="en-US" sz="2400"/>
              <a:t>8 × 80-bit extended-precision registers</a:t>
            </a:r>
          </a:p>
          <a:p>
            <a:pPr lvl="1" eaLnBrk="1" hangingPunct="1"/>
            <a:r>
              <a:rPr lang="en-US" altLang="en-US" sz="2400"/>
              <a:t>Used as a push-down stack</a:t>
            </a:r>
          </a:p>
          <a:p>
            <a:pPr lvl="1" eaLnBrk="1" hangingPunct="1"/>
            <a:r>
              <a:rPr lang="en-US" altLang="en-US" sz="2400"/>
              <a:t>Registers indexed from TOS: ST(0), ST(1), …</a:t>
            </a:r>
          </a:p>
          <a:p>
            <a:pPr eaLnBrk="1" hangingPunct="1"/>
            <a:r>
              <a:rPr lang="en-US" altLang="en-US" sz="2800"/>
              <a:t>FP values are 32-bit or 64 in memory</a:t>
            </a:r>
          </a:p>
          <a:p>
            <a:pPr lvl="1" eaLnBrk="1" hangingPunct="1"/>
            <a:r>
              <a:rPr lang="en-US" altLang="en-US" sz="2400"/>
              <a:t>Converted on load/store of memory operand</a:t>
            </a:r>
          </a:p>
          <a:p>
            <a:pPr lvl="1" eaLnBrk="1" hangingPunct="1"/>
            <a:r>
              <a:rPr lang="en-US" altLang="en-US" sz="2400"/>
              <a:t>Integer operands can also be converted</a:t>
            </a:r>
            <a:br>
              <a:rPr lang="en-US" altLang="en-US" sz="2400"/>
            </a:br>
            <a:r>
              <a:rPr lang="en-US" altLang="en-US" sz="2400"/>
              <a:t>on load/store</a:t>
            </a:r>
          </a:p>
          <a:p>
            <a:pPr eaLnBrk="1" hangingPunct="1"/>
            <a:r>
              <a:rPr lang="en-US" altLang="en-US" sz="2800"/>
              <a:t>Very difficult to generate and optimize code</a:t>
            </a:r>
          </a:p>
          <a:p>
            <a:pPr lvl="1" eaLnBrk="1" hangingPunct="1"/>
            <a:r>
              <a:rPr lang="en-US" altLang="en-US" sz="2400"/>
              <a:t>Result: poor FP performance</a:t>
            </a:r>
          </a:p>
        </p:txBody>
      </p:sp>
      <p:sp>
        <p:nvSpPr>
          <p:cNvPr id="128005" name="Text Box 5">
            <a:extLst>
              <a:ext uri="{FF2B5EF4-FFF2-40B4-BE49-F238E27FC236}">
                <a16:creationId xmlns:a16="http://schemas.microsoft.com/office/drawing/2014/main" id="{313E62B2-54EA-4953-90DD-223567F4E3D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788025" y="2984500"/>
            <a:ext cx="634523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§3.7 Real Stuff: Streaming SIMD Extensions and AVX in x86</a:t>
            </a:r>
          </a:p>
        </p:txBody>
      </p:sp>
      <p:sp>
        <p:nvSpPr>
          <p:cNvPr id="128006" name="TextBox 7">
            <a:extLst>
              <a:ext uri="{FF2B5EF4-FFF2-40B4-BE49-F238E27FC236}">
                <a16:creationId xmlns:a16="http://schemas.microsoft.com/office/drawing/2014/main" id="{BBE8516A-8122-4068-A82B-DBB63E089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Footer Placeholder 3">
            <a:extLst>
              <a:ext uri="{FF2B5EF4-FFF2-40B4-BE49-F238E27FC236}">
                <a16:creationId xmlns:a16="http://schemas.microsoft.com/office/drawing/2014/main" id="{9C3A1755-B161-4CF7-B131-EF9ED0BC2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8677666F-DF76-4A81-9BDA-5D06F94E48B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en-US" sz="1400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0F0A9FB8-0C38-4C48-9887-A34F92F526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x86 FP Instructions</a:t>
            </a:r>
          </a:p>
        </p:txBody>
      </p:sp>
      <p:sp>
        <p:nvSpPr>
          <p:cNvPr id="130052" name="Rectangle 4">
            <a:extLst>
              <a:ext uri="{FF2B5EF4-FFF2-40B4-BE49-F238E27FC236}">
                <a16:creationId xmlns:a16="http://schemas.microsoft.com/office/drawing/2014/main" id="{647EA437-E533-4658-A85E-78C25F6DB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171950"/>
            <a:ext cx="8270875" cy="20653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altLang="en-US" sz="2800"/>
              <a:t>Optional variations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>
                <a:solidFill>
                  <a:schemeClr val="accent1"/>
                </a:solidFill>
                <a:latin typeface="Lucida Console" panose="020B0609040504020204" pitchFamily="49" charset="0"/>
              </a:rPr>
              <a:t>I</a:t>
            </a:r>
            <a:r>
              <a:rPr lang="en-AU" altLang="en-US" sz="2400"/>
              <a:t>: integer operand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>
                <a:solidFill>
                  <a:schemeClr val="accent1"/>
                </a:solidFill>
                <a:latin typeface="Lucida Console" panose="020B0609040504020204" pitchFamily="49" charset="0"/>
              </a:rPr>
              <a:t>P</a:t>
            </a:r>
            <a:r>
              <a:rPr lang="en-AU" altLang="en-US" sz="2400"/>
              <a:t>: pop operand from stack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>
                <a:solidFill>
                  <a:schemeClr val="accent1"/>
                </a:solidFill>
                <a:latin typeface="Lucida Console" panose="020B0609040504020204" pitchFamily="49" charset="0"/>
              </a:rPr>
              <a:t>R</a:t>
            </a:r>
            <a:r>
              <a:rPr lang="en-AU" altLang="en-US" sz="2400"/>
              <a:t>: reverse operand order</a:t>
            </a:r>
          </a:p>
          <a:p>
            <a:pPr lvl="1" eaLnBrk="1" hangingPunct="1">
              <a:lnSpc>
                <a:spcPct val="80000"/>
              </a:lnSpc>
            </a:pPr>
            <a:r>
              <a:rPr lang="en-AU" altLang="en-US" sz="2400"/>
              <a:t>But not all combinations allowed</a:t>
            </a:r>
          </a:p>
        </p:txBody>
      </p:sp>
      <p:graphicFrame>
        <p:nvGraphicFramePr>
          <p:cNvPr id="356398" name="Group 46">
            <a:extLst>
              <a:ext uri="{FF2B5EF4-FFF2-40B4-BE49-F238E27FC236}">
                <a16:creationId xmlns:a16="http://schemas.microsoft.com/office/drawing/2014/main" id="{CAD45D17-3C07-401A-97E5-2E90B2E9E27A}"/>
              </a:ext>
            </a:extLst>
          </p:cNvPr>
          <p:cNvGraphicFramePr>
            <a:graphicFrameLocks noGrp="1"/>
          </p:cNvGraphicFramePr>
          <p:nvPr/>
        </p:nvGraphicFramePr>
        <p:xfrm>
          <a:off x="684213" y="1397000"/>
          <a:ext cx="8255000" cy="2513015"/>
        </p:xfrm>
        <a:graphic>
          <a:graphicData uri="http://schemas.openxmlformats.org/drawingml/2006/table">
            <a:tbl>
              <a:tblPr/>
              <a:tblGrid>
                <a:gridCol w="2087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1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transfer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Arithmetic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Compare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Transcendental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LD  mem/ST(i)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ST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P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mem/ST(i)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FLDPI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FLD1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FLDZ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ADD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P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mem/ST(i)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SUB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RP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mem/ST(i) F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MUL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P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 mem/ST(i) F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DIV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RP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 mem/ST(i)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FSQRT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FABS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FRNDINT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COM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I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UCOM</a:t>
                      </a: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Lucida Console" pitchFamily="49" charset="0"/>
                        </a:rPr>
                        <a:t>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FSTSW AX/mem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FPATAN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F2XMI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FCOS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FPTAN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FPREM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FPSIN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FYL2X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070" name="TextBox 7">
            <a:extLst>
              <a:ext uri="{FF2B5EF4-FFF2-40B4-BE49-F238E27FC236}">
                <a16:creationId xmlns:a16="http://schemas.microsoft.com/office/drawing/2014/main" id="{0CABE279-0DB8-40BE-829D-C4A0E8091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Footer Placeholder 3">
            <a:extLst>
              <a:ext uri="{FF2B5EF4-FFF2-40B4-BE49-F238E27FC236}">
                <a16:creationId xmlns:a16="http://schemas.microsoft.com/office/drawing/2014/main" id="{A4BB57A9-3E82-4627-AB16-19BD95EDC6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8B6E9029-7F56-4921-871F-B80417AC63C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en-US" sz="1400"/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3C8E1672-EC8B-4DB9-A623-1CB2B7B43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AU" altLang="en-US" sz="3600"/>
              <a:t>Streaming SIMD Extension 2 (SSE2)</a:t>
            </a:r>
          </a:p>
        </p:txBody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242C32A0-D751-41C0-9A7D-6ACF04B70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Adds 4 </a:t>
            </a:r>
            <a:r>
              <a:rPr lang="en-US" altLang="en-US" dirty="0">
                <a:cs typeface="Arial" panose="020B0604020202020204" pitchFamily="34" charset="0"/>
              </a:rPr>
              <a:t>× 128-bit registers</a:t>
            </a:r>
          </a:p>
          <a:p>
            <a:pPr lvl="1" eaLnBrk="1" hangingPunct="1"/>
            <a:r>
              <a:rPr lang="en-US" altLang="en-US" dirty="0">
                <a:cs typeface="Arial" panose="020B0604020202020204" pitchFamily="34" charset="0"/>
              </a:rPr>
              <a:t>Extended to 8 registers in AMD64/EM64T</a:t>
            </a:r>
          </a:p>
          <a:p>
            <a:pPr eaLnBrk="1" hangingPunct="1"/>
            <a:r>
              <a:rPr lang="en-US" altLang="en-US" dirty="0">
                <a:cs typeface="Arial" panose="020B0604020202020204" pitchFamily="34" charset="0"/>
              </a:rPr>
              <a:t>Can be used for multiple FP operands</a:t>
            </a:r>
          </a:p>
          <a:p>
            <a:pPr lvl="1" eaLnBrk="1" hangingPunct="1"/>
            <a:r>
              <a:rPr lang="en-US" altLang="en-US" dirty="0">
                <a:cs typeface="Arial" panose="020B0604020202020204" pitchFamily="34" charset="0"/>
              </a:rPr>
              <a:t>2</a:t>
            </a:r>
            <a:r>
              <a:rPr lang="en-AU" altLang="en-US" dirty="0"/>
              <a:t> </a:t>
            </a:r>
            <a:r>
              <a:rPr lang="en-US" altLang="en-US" dirty="0">
                <a:cs typeface="Arial" panose="020B0604020202020204" pitchFamily="34" charset="0"/>
              </a:rPr>
              <a:t>× 64-bit double precision</a:t>
            </a:r>
          </a:p>
          <a:p>
            <a:pPr lvl="1" eaLnBrk="1" hangingPunct="1"/>
            <a:r>
              <a:rPr lang="en-US" altLang="en-US" dirty="0">
                <a:cs typeface="Arial" panose="020B0604020202020204" pitchFamily="34" charset="0"/>
              </a:rPr>
              <a:t>4</a:t>
            </a:r>
            <a:r>
              <a:rPr lang="en-AU" altLang="en-US" dirty="0"/>
              <a:t> </a:t>
            </a:r>
            <a:r>
              <a:rPr lang="en-US" altLang="en-US" dirty="0">
                <a:cs typeface="Arial" panose="020B0604020202020204" pitchFamily="34" charset="0"/>
              </a:rPr>
              <a:t>× 32-bit double precision</a:t>
            </a:r>
          </a:p>
          <a:p>
            <a:pPr lvl="1" eaLnBrk="1" hangingPunct="1"/>
            <a:r>
              <a:rPr lang="en-US" altLang="en-US" dirty="0">
                <a:cs typeface="Arial" panose="020B0604020202020204" pitchFamily="34" charset="0"/>
              </a:rPr>
              <a:t>Instructions operate on them simultaneously</a:t>
            </a:r>
          </a:p>
          <a:p>
            <a:pPr lvl="2" eaLnBrk="1" hangingPunct="1"/>
            <a:r>
              <a:rPr lang="en-US" altLang="en-US" u="sng" dirty="0">
                <a:cs typeface="Arial" panose="020B0604020202020204" pitchFamily="34" charset="0"/>
              </a:rPr>
              <a:t>S</a:t>
            </a:r>
            <a:r>
              <a:rPr lang="en-US" altLang="en-US" dirty="0">
                <a:cs typeface="Arial" panose="020B0604020202020204" pitchFamily="34" charset="0"/>
              </a:rPr>
              <a:t>ingle-</a:t>
            </a:r>
            <a:r>
              <a:rPr lang="en-US" altLang="en-US" u="sng" dirty="0">
                <a:cs typeface="Arial" panose="020B0604020202020204" pitchFamily="34" charset="0"/>
              </a:rPr>
              <a:t>I</a:t>
            </a:r>
            <a:r>
              <a:rPr lang="en-US" altLang="en-US" dirty="0">
                <a:cs typeface="Arial" panose="020B0604020202020204" pitchFamily="34" charset="0"/>
              </a:rPr>
              <a:t>nstruction </a:t>
            </a:r>
            <a:r>
              <a:rPr lang="en-US" altLang="en-US" u="sng" dirty="0">
                <a:cs typeface="Arial" panose="020B0604020202020204" pitchFamily="34" charset="0"/>
              </a:rPr>
              <a:t>M</a:t>
            </a:r>
            <a:r>
              <a:rPr lang="en-US" altLang="en-US" dirty="0">
                <a:cs typeface="Arial" panose="020B0604020202020204" pitchFamily="34" charset="0"/>
              </a:rPr>
              <a:t>ultiple-</a:t>
            </a:r>
            <a:r>
              <a:rPr lang="en-US" altLang="en-US" u="sng" dirty="0">
                <a:cs typeface="Arial" panose="020B0604020202020204" pitchFamily="34" charset="0"/>
              </a:rPr>
              <a:t>D</a:t>
            </a:r>
            <a:r>
              <a:rPr lang="en-US" altLang="en-US" dirty="0">
                <a:cs typeface="Arial" panose="020B0604020202020204" pitchFamily="34" charset="0"/>
              </a:rPr>
              <a:t>ata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0AD68C9-F418-4EAB-BF6C-493E7C8A9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288" y="89504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>
            <a:extLst>
              <a:ext uri="{FF2B5EF4-FFF2-40B4-BE49-F238E27FC236}">
                <a16:creationId xmlns:a16="http://schemas.microsoft.com/office/drawing/2014/main" id="{45A37C9D-11D6-4E60-A0F7-7D9ECCA4A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Matrix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65941-9BD9-4667-B543-5D590A8C3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399087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Unoptimized</a:t>
            </a:r>
            <a:r>
              <a:rPr lang="en-US" dirty="0"/>
              <a:t> code: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sz="1600" dirty="0">
                <a:latin typeface="Courier New" pitchFamily="49" charset="0"/>
                <a:cs typeface="Courier New" pitchFamily="49" charset="0"/>
              </a:rPr>
              <a:t>1. </a:t>
            </a:r>
            <a:r>
              <a:rPr lang="fr-FR" sz="16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600" dirty="0" err="1">
                <a:latin typeface="Courier New" pitchFamily="49" charset="0"/>
                <a:cs typeface="Courier New" pitchFamily="49" charset="0"/>
              </a:rPr>
              <a:t>dgemm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 n, double* A, double* B, double* C)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2.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600" dirty="0">
                <a:latin typeface="Courier New" pitchFamily="49" charset="0"/>
                <a:cs typeface="Courier New" pitchFamily="49" charset="0"/>
              </a:rPr>
              <a:t>3.  for (int i = 0; i &lt; n; ++i)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4.    for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j = 0; j &lt; n; ++j)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5.   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6.     double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cij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C[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i+j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*n]; /*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cij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C[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][j] */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7.     for(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600" dirty="0">
                <a:latin typeface="Courier New" pitchFamily="49" charset="0"/>
                <a:cs typeface="Courier New" pitchFamily="49" charset="0"/>
              </a:rPr>
              <a:t>8.      cij += A[i+k*n] * B[k+j*n]; /* cij += A[i][k]*B[k][j] */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9.     C[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i+j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*n]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cij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/* C[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cij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*/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10.   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11. }</a:t>
            </a:r>
          </a:p>
        </p:txBody>
      </p:sp>
      <p:sp>
        <p:nvSpPr>
          <p:cNvPr id="134148" name="Footer Placeholder 3">
            <a:extLst>
              <a:ext uri="{FF2B5EF4-FFF2-40B4-BE49-F238E27FC236}">
                <a16:creationId xmlns:a16="http://schemas.microsoft.com/office/drawing/2014/main" id="{B4F53A18-51D1-4B3B-88B0-DFBAF483A6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0379A5F6-C4D0-4F28-9780-9CDDD086C1C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en-US" sz="1400"/>
          </a:p>
        </p:txBody>
      </p:sp>
      <p:sp>
        <p:nvSpPr>
          <p:cNvPr id="134149" name="Text Box 4">
            <a:extLst>
              <a:ext uri="{FF2B5EF4-FFF2-40B4-BE49-F238E27FC236}">
                <a16:creationId xmlns:a16="http://schemas.microsoft.com/office/drawing/2014/main" id="{1037C560-BDB5-4DFA-A497-FBBC5D699F3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03900" y="2968625"/>
            <a:ext cx="63134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§3.8 Going Faster:  Subword Parallelism and Matrix Multiply</a:t>
            </a:r>
          </a:p>
        </p:txBody>
      </p:sp>
      <p:sp>
        <p:nvSpPr>
          <p:cNvPr id="134150" name="TextBox 7">
            <a:extLst>
              <a:ext uri="{FF2B5EF4-FFF2-40B4-BE49-F238E27FC236}">
                <a16:creationId xmlns:a16="http://schemas.microsoft.com/office/drawing/2014/main" id="{20EBE58F-F85C-4421-BEE7-8B01C50F7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64654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EE82D8B0-34C5-4724-A0E3-D58B5885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39713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ea typeface="MS PGothic" panose="020B0600070205080204" pitchFamily="34" charset="-128"/>
              </a:rPr>
              <a:t>  Full-Adders</a:t>
            </a:r>
            <a:endParaRPr lang="en-US" altLang="en-US" sz="1800">
              <a:ea typeface="MS PGothic" panose="020B0600070205080204" pitchFamily="34" charset="-128"/>
            </a:endParaRPr>
          </a:p>
        </p:txBody>
      </p:sp>
      <p:grpSp>
        <p:nvGrpSpPr>
          <p:cNvPr id="15363" name="Group 6">
            <a:extLst>
              <a:ext uri="{FF2B5EF4-FFF2-40B4-BE49-F238E27FC236}">
                <a16:creationId xmlns:a16="http://schemas.microsoft.com/office/drawing/2014/main" id="{EB5D11F2-2F3A-46B7-9049-99C4B5A80AAA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457200"/>
            <a:ext cx="3581400" cy="2190750"/>
            <a:chOff x="1028" y="2496"/>
            <a:chExt cx="2256" cy="1380"/>
          </a:xfrm>
        </p:grpSpPr>
        <p:graphicFrame>
          <p:nvGraphicFramePr>
            <p:cNvPr id="15379" name="Object 7">
              <a:extLst>
                <a:ext uri="{FF2B5EF4-FFF2-40B4-BE49-F238E27FC236}">
                  <a16:creationId xmlns:a16="http://schemas.microsoft.com/office/drawing/2014/main" id="{448AEBAA-B963-414A-BA2F-137CF8A9A1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" y="2496"/>
            <a:ext cx="2256" cy="1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5" name="CorelDRAW" r:id="rId4" imgW="2134242" imgH="1305357" progId="CorelDRAW.Graphic.13">
                    <p:embed/>
                  </p:oleObj>
                </mc:Choice>
                <mc:Fallback>
                  <p:oleObj name="CorelDRAW" r:id="rId4" imgW="2134242" imgH="1305357" progId="CorelDRAW.Graphic.1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8" y="2496"/>
                          <a:ext cx="2256" cy="1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0" name="Text Box 8">
              <a:extLst>
                <a:ext uri="{FF2B5EF4-FFF2-40B4-BE49-F238E27FC236}">
                  <a16:creationId xmlns:a16="http://schemas.microsoft.com/office/drawing/2014/main" id="{C64D4002-CF4C-4EBA-92B7-5C7EDB38E6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" y="2592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ea typeface="MS PGothic" panose="020B0600070205080204" pitchFamily="34" charset="-128"/>
                </a:rPr>
                <a:t>A</a:t>
              </a:r>
            </a:p>
          </p:txBody>
        </p:sp>
        <p:sp>
          <p:nvSpPr>
            <p:cNvPr id="15381" name="Text Box 9">
              <a:extLst>
                <a:ext uri="{FF2B5EF4-FFF2-40B4-BE49-F238E27FC236}">
                  <a16:creationId xmlns:a16="http://schemas.microsoft.com/office/drawing/2014/main" id="{B541915B-DD01-4EDD-BE0E-9FE332438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" y="2956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ea typeface="MS PGothic" panose="020B0600070205080204" pitchFamily="34" charset="-128"/>
                </a:rPr>
                <a:t>B</a:t>
              </a:r>
            </a:p>
          </p:txBody>
        </p:sp>
        <p:sp>
          <p:nvSpPr>
            <p:cNvPr id="15382" name="Text Box 10">
              <a:extLst>
                <a:ext uri="{FF2B5EF4-FFF2-40B4-BE49-F238E27FC236}">
                  <a16:creationId xmlns:a16="http://schemas.microsoft.com/office/drawing/2014/main" id="{B27E89DA-53C0-46E7-8958-5BFF0A8D2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496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Symbol" panose="05050102010706020507" pitchFamily="18" charset="2"/>
                  <a:ea typeface="MS PGothic" panose="020B0600070205080204" pitchFamily="34" charset="-128"/>
                </a:rPr>
                <a:t>S</a:t>
              </a:r>
            </a:p>
          </p:txBody>
        </p:sp>
        <p:sp>
          <p:nvSpPr>
            <p:cNvPr id="15383" name="Text Box 11">
              <a:extLst>
                <a:ext uri="{FF2B5EF4-FFF2-40B4-BE49-F238E27FC236}">
                  <a16:creationId xmlns:a16="http://schemas.microsoft.com/office/drawing/2014/main" id="{BFA45DA7-18BE-4E66-84B1-CABBCFDF4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8" y="2956"/>
              <a:ext cx="4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ea typeface="MS PGothic" panose="020B0600070205080204" pitchFamily="34" charset="-128"/>
                </a:rPr>
                <a:t>C</a:t>
              </a:r>
              <a:r>
                <a:rPr lang="en-US" altLang="en-US" sz="1600" baseline="-25000">
                  <a:ea typeface="MS PGothic" panose="020B0600070205080204" pitchFamily="34" charset="-128"/>
                </a:rPr>
                <a:t>out</a:t>
              </a:r>
            </a:p>
          </p:txBody>
        </p:sp>
        <p:sp>
          <p:nvSpPr>
            <p:cNvPr id="15384" name="Text Box 12">
              <a:extLst>
                <a:ext uri="{FF2B5EF4-FFF2-40B4-BE49-F238E27FC236}">
                  <a16:creationId xmlns:a16="http://schemas.microsoft.com/office/drawing/2014/main" id="{B58C3726-D03D-4954-898D-E94BB96AC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4" y="2572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Symbol" panose="05050102010706020507" pitchFamily="18" charset="2"/>
                  <a:ea typeface="MS PGothic" panose="020B0600070205080204" pitchFamily="34" charset="-128"/>
                </a:rPr>
                <a:t>S</a:t>
              </a:r>
            </a:p>
          </p:txBody>
        </p:sp>
        <p:grpSp>
          <p:nvGrpSpPr>
            <p:cNvPr id="15385" name="Group 13">
              <a:extLst>
                <a:ext uri="{FF2B5EF4-FFF2-40B4-BE49-F238E27FC236}">
                  <a16:creationId xmlns:a16="http://schemas.microsoft.com/office/drawing/2014/main" id="{EB4A1928-78F3-4556-ACDC-11E27AE230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2" y="2496"/>
              <a:ext cx="672" cy="672"/>
              <a:chOff x="2112" y="2496"/>
              <a:chExt cx="672" cy="672"/>
            </a:xfrm>
          </p:grpSpPr>
          <p:sp>
            <p:nvSpPr>
              <p:cNvPr id="15386" name="Text Box 14">
                <a:extLst>
                  <a:ext uri="{FF2B5EF4-FFF2-40B4-BE49-F238E27FC236}">
                    <a16:creationId xmlns:a16="http://schemas.microsoft.com/office/drawing/2014/main" id="{01C8942A-9052-4968-A839-1765A2B273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2592"/>
                <a:ext cx="19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600" i="1">
                    <a:ea typeface="MS PGothic" panose="020B0600070205080204" pitchFamily="34" charset="-128"/>
                  </a:rPr>
                  <a:t>A</a:t>
                </a:r>
              </a:p>
            </p:txBody>
          </p:sp>
          <p:sp>
            <p:nvSpPr>
              <p:cNvPr id="15387" name="Text Box 15">
                <a:extLst>
                  <a:ext uri="{FF2B5EF4-FFF2-40B4-BE49-F238E27FC236}">
                    <a16:creationId xmlns:a16="http://schemas.microsoft.com/office/drawing/2014/main" id="{E0EF56C6-E327-4E26-9B42-5C628DF179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2956"/>
                <a:ext cx="19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600" i="1">
                    <a:ea typeface="MS PGothic" panose="020B0600070205080204" pitchFamily="34" charset="-128"/>
                  </a:rPr>
                  <a:t>B</a:t>
                </a:r>
              </a:p>
            </p:txBody>
          </p:sp>
          <p:sp>
            <p:nvSpPr>
              <p:cNvPr id="15388" name="Text Box 16">
                <a:extLst>
                  <a:ext uri="{FF2B5EF4-FFF2-40B4-BE49-F238E27FC236}">
                    <a16:creationId xmlns:a16="http://schemas.microsoft.com/office/drawing/2014/main" id="{138B325B-4159-4CBE-B789-DA64A4BF5A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6" y="2496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Symbol" panose="05050102010706020507" pitchFamily="18" charset="2"/>
                    <a:ea typeface="MS PGothic" panose="020B0600070205080204" pitchFamily="34" charset="-128"/>
                  </a:rPr>
                  <a:t>S</a:t>
                </a:r>
              </a:p>
            </p:txBody>
          </p:sp>
          <p:sp>
            <p:nvSpPr>
              <p:cNvPr id="15389" name="Text Box 17">
                <a:extLst>
                  <a:ext uri="{FF2B5EF4-FFF2-40B4-BE49-F238E27FC236}">
                    <a16:creationId xmlns:a16="http://schemas.microsoft.com/office/drawing/2014/main" id="{622A2D2B-71E5-466B-B1CB-5EFB150ABD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" y="2956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600" i="1">
                    <a:ea typeface="MS PGothic" panose="020B0600070205080204" pitchFamily="34" charset="-128"/>
                  </a:rPr>
                  <a:t>C</a:t>
                </a:r>
                <a:r>
                  <a:rPr lang="en-US" altLang="en-US" sz="1600" baseline="-25000">
                    <a:ea typeface="MS PGothic" panose="020B0600070205080204" pitchFamily="34" charset="-128"/>
                  </a:rPr>
                  <a:t>out</a:t>
                </a:r>
              </a:p>
            </p:txBody>
          </p:sp>
          <p:sp>
            <p:nvSpPr>
              <p:cNvPr id="15390" name="Text Box 18">
                <a:extLst>
                  <a:ext uri="{FF2B5EF4-FFF2-40B4-BE49-F238E27FC236}">
                    <a16:creationId xmlns:a16="http://schemas.microsoft.com/office/drawing/2014/main" id="{795FA5D2-1951-49C7-AACC-F61A845628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2572"/>
                <a:ext cx="24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Symbol" panose="05050102010706020507" pitchFamily="18" charset="2"/>
                    <a:ea typeface="MS PGothic" panose="020B0600070205080204" pitchFamily="34" charset="-128"/>
                  </a:rPr>
                  <a:t>S</a:t>
                </a:r>
              </a:p>
            </p:txBody>
          </p:sp>
        </p:grpSp>
      </p:grpSp>
      <p:sp>
        <p:nvSpPr>
          <p:cNvPr id="15364" name="Text Box 19">
            <a:extLst>
              <a:ext uri="{FF2B5EF4-FFF2-40B4-BE49-F238E27FC236}">
                <a16:creationId xmlns:a16="http://schemas.microsoft.com/office/drawing/2014/main" id="{CA167EF4-5630-41D5-AB3E-78A417115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905000"/>
            <a:ext cx="4800600" cy="1096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ea typeface="MS PGothic" panose="020B0600070205080204" pitchFamily="34" charset="-128"/>
              </a:rPr>
              <a:t>For the given inputs, determine the intermediate and final outputs of the full adder.</a:t>
            </a:r>
          </a:p>
        </p:txBody>
      </p:sp>
      <p:sp>
        <p:nvSpPr>
          <p:cNvPr id="15365" name="Text Box 20">
            <a:extLst>
              <a:ext uri="{FF2B5EF4-FFF2-40B4-BE49-F238E27FC236}">
                <a16:creationId xmlns:a16="http://schemas.microsoft.com/office/drawing/2014/main" id="{DB47AB83-39E8-452F-AF6D-4E875A396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6096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15366" name="Text Box 21">
            <a:extLst>
              <a:ext uri="{FF2B5EF4-FFF2-40B4-BE49-F238E27FC236}">
                <a16:creationId xmlns:a16="http://schemas.microsoft.com/office/drawing/2014/main" id="{68BAA9B5-8533-4455-9412-60C44A8A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73355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15367" name="Text Box 22">
            <a:extLst>
              <a:ext uri="{FF2B5EF4-FFF2-40B4-BE49-F238E27FC236}">
                <a16:creationId xmlns:a16="http://schemas.microsoft.com/office/drawing/2014/main" id="{D910D61C-BD2E-495D-B96E-E095E87AD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2192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09975" name="Text Box 23">
            <a:extLst>
              <a:ext uri="{FF2B5EF4-FFF2-40B4-BE49-F238E27FC236}">
                <a16:creationId xmlns:a16="http://schemas.microsoft.com/office/drawing/2014/main" id="{562E299C-1A11-49E7-84A2-E33784AC3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1435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509976" name="Text Box 24">
            <a:extLst>
              <a:ext uri="{FF2B5EF4-FFF2-40B4-BE49-F238E27FC236}">
                <a16:creationId xmlns:a16="http://schemas.microsoft.com/office/drawing/2014/main" id="{10FA7C8E-8AEA-4352-B6A4-C3117FB3D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0922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09977" name="Text Box 25">
            <a:extLst>
              <a:ext uri="{FF2B5EF4-FFF2-40B4-BE49-F238E27FC236}">
                <a16:creationId xmlns:a16="http://schemas.microsoft.com/office/drawing/2014/main" id="{9124902E-71DF-4DC9-BA7A-8E9076E5E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124200"/>
            <a:ext cx="739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660066"/>
                </a:solidFill>
                <a:ea typeface="MS PGothic" panose="020B0600070205080204" pitchFamily="34" charset="-128"/>
              </a:rPr>
              <a:t>The first half-adder has inputs of 1 and 0; therefore the Sum =1 and the Carry out = 0.</a:t>
            </a:r>
          </a:p>
        </p:txBody>
      </p:sp>
      <p:sp>
        <p:nvSpPr>
          <p:cNvPr id="509978" name="Text Box 26">
            <a:extLst>
              <a:ext uri="{FF2B5EF4-FFF2-40B4-BE49-F238E27FC236}">
                <a16:creationId xmlns:a16="http://schemas.microsoft.com/office/drawing/2014/main" id="{63FA8F04-1D8D-496D-91A0-C15B53B43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038600"/>
            <a:ext cx="7848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660066"/>
                </a:solidFill>
                <a:ea typeface="MS PGothic" panose="020B0600070205080204" pitchFamily="34" charset="-128"/>
              </a:rPr>
              <a:t>The second half-adder has inputs of 1 and 1; therefore the Sum = 0 and the Carry out = 1.</a:t>
            </a:r>
          </a:p>
        </p:txBody>
      </p:sp>
      <p:sp>
        <p:nvSpPr>
          <p:cNvPr id="509979" name="Text Box 27">
            <a:extLst>
              <a:ext uri="{FF2B5EF4-FFF2-40B4-BE49-F238E27FC236}">
                <a16:creationId xmlns:a16="http://schemas.microsoft.com/office/drawing/2014/main" id="{19FB45A0-7B5D-4F92-8C07-E4AE21DC6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029200"/>
            <a:ext cx="685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660066"/>
                </a:solidFill>
                <a:ea typeface="MS PGothic" panose="020B0600070205080204" pitchFamily="34" charset="-128"/>
              </a:rPr>
              <a:t>The OR gate has inputs of 1 and 0, therefore the final carry out = 1.</a:t>
            </a:r>
          </a:p>
        </p:txBody>
      </p:sp>
      <p:sp>
        <p:nvSpPr>
          <p:cNvPr id="509980" name="Text Box 28">
            <a:extLst>
              <a:ext uri="{FF2B5EF4-FFF2-40B4-BE49-F238E27FC236}">
                <a16:creationId xmlns:a16="http://schemas.microsoft.com/office/drawing/2014/main" id="{A3F30650-079A-4D68-8A4B-7D49400AE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087438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509981" name="Text Box 29">
            <a:extLst>
              <a:ext uri="{FF2B5EF4-FFF2-40B4-BE49-F238E27FC236}">
                <a16:creationId xmlns:a16="http://schemas.microsoft.com/office/drawing/2014/main" id="{7E78DE09-9799-4F9F-86A2-CBF816B43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77838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09982" name="Text Box 30">
            <a:extLst>
              <a:ext uri="{FF2B5EF4-FFF2-40B4-BE49-F238E27FC236}">
                <a16:creationId xmlns:a16="http://schemas.microsoft.com/office/drawing/2014/main" id="{EAE596CC-3E85-4AA4-8F59-00E168328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2128838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15376" name="Text Box 31">
            <a:extLst>
              <a:ext uri="{FF2B5EF4-FFF2-40B4-BE49-F238E27FC236}">
                <a16:creationId xmlns:a16="http://schemas.microsoft.com/office/drawing/2014/main" id="{3C6917D0-C68A-47CD-A61E-7660F2375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572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Sum</a:t>
            </a:r>
          </a:p>
        </p:txBody>
      </p:sp>
      <p:sp>
        <p:nvSpPr>
          <p:cNvPr id="15377" name="Text Box 32">
            <a:extLst>
              <a:ext uri="{FF2B5EF4-FFF2-40B4-BE49-F238E27FC236}">
                <a16:creationId xmlns:a16="http://schemas.microsoft.com/office/drawing/2014/main" id="{D1B5F25E-C3D7-47CC-AC21-F22C5DA1B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8288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i="1">
                <a:solidFill>
                  <a:srgbClr val="FF0000"/>
                </a:solidFill>
                <a:ea typeface="MS PGothic" panose="020B0600070205080204" pitchFamily="34" charset="-128"/>
              </a:rPr>
              <a:t>C</a:t>
            </a:r>
            <a:r>
              <a:rPr lang="en-US" altLang="en-US" sz="1600" baseline="-25000">
                <a:solidFill>
                  <a:srgbClr val="FF0000"/>
                </a:solidFill>
                <a:ea typeface="MS PGothic" panose="020B0600070205080204" pitchFamily="34" charset="-128"/>
              </a:rPr>
              <a:t>out</a:t>
            </a:r>
          </a:p>
        </p:txBody>
      </p:sp>
      <p:pic>
        <p:nvPicPr>
          <p:cNvPr id="15378" name="Picture 31">
            <a:extLst>
              <a:ext uri="{FF2B5EF4-FFF2-40B4-BE49-F238E27FC236}">
                <a16:creationId xmlns:a16="http://schemas.microsoft.com/office/drawing/2014/main" id="{703234A4-EF68-4844-9238-B5501442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3" t="81081" r="16925" b="13040"/>
          <a:stretch>
            <a:fillRect/>
          </a:stretch>
        </p:blipFill>
        <p:spPr bwMode="auto">
          <a:xfrm>
            <a:off x="-95250" y="6280150"/>
            <a:ext cx="92392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75" grpId="0"/>
      <p:bldP spid="509976" grpId="0"/>
      <p:bldP spid="509977" grpId="0"/>
      <p:bldP spid="509978" grpId="0"/>
      <p:bldP spid="509979" grpId="0"/>
      <p:bldP spid="509980" grpId="0"/>
      <p:bldP spid="509981" grpId="0"/>
      <p:bldP spid="50998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>
            <a:extLst>
              <a:ext uri="{FF2B5EF4-FFF2-40B4-BE49-F238E27FC236}">
                <a16:creationId xmlns:a16="http://schemas.microsoft.com/office/drawing/2014/main" id="{A192984C-0430-452B-8B42-F5F2CCFFF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Matrix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80BA-E223-401E-980E-918F59B5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399087"/>
          </a:xfrm>
        </p:spPr>
        <p:txBody>
          <a:bodyPr/>
          <a:lstStyle/>
          <a:p>
            <a:pPr>
              <a:defRPr/>
            </a:pPr>
            <a:r>
              <a:rPr lang="en-US" dirty="0"/>
              <a:t>x86 assembly code: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1.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vmovsd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(%r10),%xmm0  # Load 1 element of C into %xmm0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2.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rsi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# register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rsi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3.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eax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eax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# register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eax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4.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vmovsd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(%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),%xmm1  # Load 1 element of B into %xmm1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800" dirty="0">
                <a:latin typeface="Courier New" pitchFamily="49" charset="0"/>
                <a:cs typeface="Courier New" pitchFamily="49" charset="0"/>
              </a:rPr>
              <a:t>5. add %r9,%rcx         # register %rcx = %rcx + %r9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6.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vmulsd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(%r8,%rax,8),%xmm1,%xmm1 # Multiply %xmm1, element of A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800" dirty="0">
                <a:latin typeface="Courier New" pitchFamily="49" charset="0"/>
                <a:cs typeface="Courier New" pitchFamily="49" charset="0"/>
              </a:rPr>
              <a:t>7. add $0x1,%rax        # register %rax = %rax + 1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8.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cmp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eax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edi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# compare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eax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to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edi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9.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vaddsd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%xmm1,%xmm0,%xmm0 # Add %xmm1, %xmm0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10.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jg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30 &lt;dgemm+0x30&gt;  # jump if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eax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&gt; %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edi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800" dirty="0">
                <a:latin typeface="Courier New" pitchFamily="49" charset="0"/>
                <a:cs typeface="Courier New" pitchFamily="49" charset="0"/>
              </a:rPr>
              <a:t>11. add $0x1,%r11d      # register %r11 = %r11 + 1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12.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vmovsd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%xmm0,(%r10) # Store %xmm0 into C element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6196" name="Footer Placeholder 3">
            <a:extLst>
              <a:ext uri="{FF2B5EF4-FFF2-40B4-BE49-F238E27FC236}">
                <a16:creationId xmlns:a16="http://schemas.microsoft.com/office/drawing/2014/main" id="{03D0A3A2-99AF-43FC-8D8E-8579ACEBC5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A7ECED78-B859-4371-84B9-A4D78D41723B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en-US" sz="1400"/>
          </a:p>
        </p:txBody>
      </p:sp>
      <p:sp>
        <p:nvSpPr>
          <p:cNvPr id="136197" name="Text Box 4">
            <a:extLst>
              <a:ext uri="{FF2B5EF4-FFF2-40B4-BE49-F238E27FC236}">
                <a16:creationId xmlns:a16="http://schemas.microsoft.com/office/drawing/2014/main" id="{F08E0A4B-3B4B-41E0-8C72-447EC20D9F5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03900" y="2968625"/>
            <a:ext cx="63134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§3.8 Going Faster:  Subword Parallelism and Matrix Multiply</a:t>
            </a:r>
          </a:p>
        </p:txBody>
      </p:sp>
      <p:sp>
        <p:nvSpPr>
          <p:cNvPr id="136198" name="TextBox 7">
            <a:extLst>
              <a:ext uri="{FF2B5EF4-FFF2-40B4-BE49-F238E27FC236}">
                <a16:creationId xmlns:a16="http://schemas.microsoft.com/office/drawing/2014/main" id="{A92921B3-5829-43FB-A78A-1AC1FEC1B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>
            <a:extLst>
              <a:ext uri="{FF2B5EF4-FFF2-40B4-BE49-F238E27FC236}">
                <a16:creationId xmlns:a16="http://schemas.microsoft.com/office/drawing/2014/main" id="{6D5787C2-5688-40AE-A6C1-3FE0054860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Matrix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2D36-54C2-4619-8B77-FC199AED9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399087"/>
          </a:xfrm>
        </p:spPr>
        <p:txBody>
          <a:bodyPr/>
          <a:lstStyle/>
          <a:p>
            <a:pPr>
              <a:defRPr/>
            </a:pPr>
            <a:r>
              <a:rPr lang="en-US" dirty="0"/>
              <a:t>Optimized C code: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1. #include &lt;x86intrin.h&gt;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2. </a:t>
            </a:r>
            <a:r>
              <a:rPr lang="fr-FR" sz="18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800" dirty="0" err="1">
                <a:latin typeface="Courier New" pitchFamily="49" charset="0"/>
                <a:cs typeface="Courier New" pitchFamily="49" charset="0"/>
              </a:rPr>
              <a:t>dgemm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 n, double* A, double* B, double* C)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3.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800" dirty="0">
                <a:latin typeface="Courier New" pitchFamily="49" charset="0"/>
                <a:cs typeface="Courier New" pitchFamily="49" charset="0"/>
              </a:rPr>
              <a:t>4.  for ( int i = 0; i &lt; n; i+=4 )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5.   for (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j = 0; j &lt; n; j++ )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800" dirty="0">
                <a:latin typeface="Courier New" pitchFamily="49" charset="0"/>
                <a:cs typeface="Courier New" pitchFamily="49" charset="0"/>
              </a:rPr>
              <a:t>6.    __m256d c0 = _mm256_load_pd(C+i+j*n); /* c0 = C[i][j] */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7.    for(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8.     c0 = _mm256_add_pd(c0, /* c0 += A[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][k]*B[k][j] */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9.              _mm256_mul_pd(_mm256_load_pd(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A+i+k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*n),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10.             _mm256_broadcast_sd(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B+k+j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*n)));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11.   _mm256_store_pd(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C+i+j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*n, c0); /* C[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][j] = c0 */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12.  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13. }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8244" name="Footer Placeholder 3">
            <a:extLst>
              <a:ext uri="{FF2B5EF4-FFF2-40B4-BE49-F238E27FC236}">
                <a16:creationId xmlns:a16="http://schemas.microsoft.com/office/drawing/2014/main" id="{D156ECF9-A4BB-4E07-A903-A22FA80B6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42E8EFE6-8973-487E-9062-588A373FE6C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AU" altLang="en-US" sz="1400"/>
          </a:p>
        </p:txBody>
      </p:sp>
      <p:sp>
        <p:nvSpPr>
          <p:cNvPr id="138245" name="Text Box 4">
            <a:extLst>
              <a:ext uri="{FF2B5EF4-FFF2-40B4-BE49-F238E27FC236}">
                <a16:creationId xmlns:a16="http://schemas.microsoft.com/office/drawing/2014/main" id="{F612B196-40B1-44EE-8B43-33583AA48B2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03900" y="2968625"/>
            <a:ext cx="63134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§3.8 Going Faster:  Subword Parallelism and Matrix Multiply</a:t>
            </a:r>
          </a:p>
        </p:txBody>
      </p:sp>
      <p:sp>
        <p:nvSpPr>
          <p:cNvPr id="138246" name="TextBox 7">
            <a:extLst>
              <a:ext uri="{FF2B5EF4-FFF2-40B4-BE49-F238E27FC236}">
                <a16:creationId xmlns:a16="http://schemas.microsoft.com/office/drawing/2014/main" id="{6FE40BEC-8409-4BC9-9F8D-A620F3115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>
            <a:extLst>
              <a:ext uri="{FF2B5EF4-FFF2-40B4-BE49-F238E27FC236}">
                <a16:creationId xmlns:a16="http://schemas.microsoft.com/office/drawing/2014/main" id="{900233FC-3B7A-45D3-955E-17534C345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Matrix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431C2-5055-43F6-B433-91F9AF8C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399087"/>
          </a:xfrm>
        </p:spPr>
        <p:txBody>
          <a:bodyPr/>
          <a:lstStyle/>
          <a:p>
            <a:pPr>
              <a:defRPr/>
            </a:pPr>
            <a:r>
              <a:rPr lang="en-US" dirty="0"/>
              <a:t>Optimized x86 assembly code: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1.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(%r11),%ymm0      # Load 4 elements of C into %ymm0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2.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rbx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    # register %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rbx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3.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eax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eax</a:t>
            </a:r>
            <a:r>
              <a:rPr lang="en-US" sz="1600">
                <a:latin typeface="Courier New" pitchFamily="49" charset="0"/>
                <a:cs typeface="Courier New" pitchFamily="49" charset="0"/>
              </a:rPr>
              <a:t>             #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register %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eax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4.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vbroadcastsd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(%rax,%r8,1),%ymm1 # Make 4 copies of B element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600" dirty="0">
                <a:latin typeface="Courier New" pitchFamily="49" charset="0"/>
                <a:cs typeface="Courier New" pitchFamily="49" charset="0"/>
              </a:rPr>
              <a:t>5. add $0x8,%rax             # register %rax = %rax + 8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6.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(%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),%ymm1,%ymm1 # Parallel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600" dirty="0">
                <a:latin typeface="Courier New" pitchFamily="49" charset="0"/>
                <a:cs typeface="Courier New" pitchFamily="49" charset="0"/>
              </a:rPr>
              <a:t>7. add %r9,%rcx              # register %rcx = %rcx + %r9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600" dirty="0">
                <a:latin typeface="Courier New" pitchFamily="49" charset="0"/>
                <a:cs typeface="Courier New" pitchFamily="49" charset="0"/>
              </a:rPr>
              <a:t>8. cmp %r10,%rax             # compare %r10 to %rax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9.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%ymm1,%ymm0,%ymm0  # Parallel add %ymm1, %ymm0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10.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jne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50 &lt;dgemm+0x50&gt;      # jump if not %r10 != %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1600" dirty="0">
                <a:latin typeface="Courier New" pitchFamily="49" charset="0"/>
                <a:cs typeface="Courier New" pitchFamily="49" charset="0"/>
              </a:rPr>
              <a:t>11. add $0x1,%esi            # register % esi = % esi + 1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12.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%ymm0,(%r11)     # Store %ymm0 into 4 C elements</a:t>
            </a:r>
          </a:p>
        </p:txBody>
      </p:sp>
      <p:sp>
        <p:nvSpPr>
          <p:cNvPr id="140292" name="Footer Placeholder 3">
            <a:extLst>
              <a:ext uri="{FF2B5EF4-FFF2-40B4-BE49-F238E27FC236}">
                <a16:creationId xmlns:a16="http://schemas.microsoft.com/office/drawing/2014/main" id="{15BD3402-0565-4AC1-B2ED-586942CAD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F9067660-9A2F-4974-8854-FD556F3A508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en-US" sz="1400"/>
          </a:p>
        </p:txBody>
      </p:sp>
      <p:sp>
        <p:nvSpPr>
          <p:cNvPr id="140293" name="Text Box 4">
            <a:extLst>
              <a:ext uri="{FF2B5EF4-FFF2-40B4-BE49-F238E27FC236}">
                <a16:creationId xmlns:a16="http://schemas.microsoft.com/office/drawing/2014/main" id="{3F70E812-7810-4603-953B-610CF1351ED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03900" y="2968625"/>
            <a:ext cx="63134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§3.8 Going Faster:  Subword Parallelism and Matrix Multiply</a:t>
            </a:r>
          </a:p>
        </p:txBody>
      </p:sp>
      <p:sp>
        <p:nvSpPr>
          <p:cNvPr id="140294" name="TextBox 7">
            <a:extLst>
              <a:ext uri="{FF2B5EF4-FFF2-40B4-BE49-F238E27FC236}">
                <a16:creationId xmlns:a16="http://schemas.microsoft.com/office/drawing/2014/main" id="{3868CE50-FD72-4C65-AA9F-3EE9C3C98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379413"/>
            <a:ext cx="1439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B050"/>
                </a:solidFill>
              </a:rPr>
              <a:t>Self Study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Footer Placeholder 3">
            <a:extLst>
              <a:ext uri="{FF2B5EF4-FFF2-40B4-BE49-F238E27FC236}">
                <a16:creationId xmlns:a16="http://schemas.microsoft.com/office/drawing/2014/main" id="{19CB0DF5-C193-44D9-B6D6-4D8D5E1AE7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9EDC355B-68AD-4C1F-87E4-3C70BA83A90C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AU" altLang="en-US" sz="1400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DD794A32-B305-4315-909E-8FCC04606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Right Shift and Division</a:t>
            </a:r>
            <a:endParaRPr lang="en-AU" altLang="en-US"/>
          </a:p>
        </p:txBody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58584B13-ED0A-4A25-9896-FC1752021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Left shift by </a:t>
            </a:r>
            <a:r>
              <a:rPr lang="en-US" altLang="en-US" i="1"/>
              <a:t>i</a:t>
            </a:r>
            <a:r>
              <a:rPr lang="en-US" altLang="en-US"/>
              <a:t> places multiplies an integer by 2</a:t>
            </a:r>
            <a:r>
              <a:rPr lang="en-US" altLang="en-US" i="1" baseline="30000"/>
              <a:t>i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Right shift divides by 2</a:t>
            </a:r>
            <a:r>
              <a:rPr lang="en-US" altLang="en-US" i="1" baseline="30000"/>
              <a:t>i</a:t>
            </a:r>
            <a:r>
              <a:rPr lang="en-US" altLang="en-US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Only for unsigned integers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For signed integers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Arithmetic right shift (sra): </a:t>
            </a:r>
            <a:r>
              <a:rPr lang="en-US" altLang="en-US">
                <a:solidFill>
                  <a:srgbClr val="FF0000"/>
                </a:solidFill>
              </a:rPr>
              <a:t>replicate the sign bit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e.g., –5 / 4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olidFill>
                  <a:schemeClr val="hlink"/>
                </a:solidFill>
              </a:rPr>
              <a:t>1</a:t>
            </a:r>
            <a:r>
              <a:rPr lang="en-US" altLang="en-US"/>
              <a:t>1111011</a:t>
            </a:r>
            <a:r>
              <a:rPr lang="en-US" altLang="en-US" baseline="-25000"/>
              <a:t>2</a:t>
            </a:r>
            <a:r>
              <a:rPr lang="en-US" altLang="en-US"/>
              <a:t> &gt;&gt; 2 = </a:t>
            </a:r>
            <a:r>
              <a:rPr lang="en-US" altLang="en-US">
                <a:solidFill>
                  <a:schemeClr val="hlink"/>
                </a:solidFill>
              </a:rPr>
              <a:t>111</a:t>
            </a:r>
            <a:r>
              <a:rPr lang="en-US" altLang="en-US"/>
              <a:t>11110</a:t>
            </a:r>
            <a:r>
              <a:rPr lang="en-US" altLang="en-US" baseline="-25000"/>
              <a:t>2</a:t>
            </a:r>
            <a:r>
              <a:rPr lang="en-US" altLang="en-US"/>
              <a:t> = –2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Rounds toward –∞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c.f. </a:t>
            </a:r>
            <a:r>
              <a:rPr lang="en-US" altLang="en-US">
                <a:solidFill>
                  <a:schemeClr val="hlink"/>
                </a:solidFill>
              </a:rPr>
              <a:t>1</a:t>
            </a:r>
            <a:r>
              <a:rPr lang="en-US" altLang="en-US"/>
              <a:t>1111011</a:t>
            </a:r>
            <a:r>
              <a:rPr lang="en-US" altLang="en-US" baseline="-25000"/>
              <a:t>2</a:t>
            </a:r>
            <a:r>
              <a:rPr lang="en-US" altLang="en-US"/>
              <a:t> &gt;&gt;&gt; 2 = </a:t>
            </a:r>
            <a:r>
              <a:rPr lang="en-US" altLang="en-US">
                <a:solidFill>
                  <a:schemeClr val="hlink"/>
                </a:solidFill>
              </a:rPr>
              <a:t>001</a:t>
            </a:r>
            <a:r>
              <a:rPr lang="en-US" altLang="en-US"/>
              <a:t>11110</a:t>
            </a:r>
            <a:r>
              <a:rPr lang="en-US" altLang="en-US" baseline="-25000"/>
              <a:t>2</a:t>
            </a:r>
            <a:r>
              <a:rPr lang="en-US" altLang="en-US"/>
              <a:t> = +62 (srl)</a:t>
            </a:r>
          </a:p>
        </p:txBody>
      </p:sp>
      <p:sp>
        <p:nvSpPr>
          <p:cNvPr id="142341" name="Text Box 4">
            <a:extLst>
              <a:ext uri="{FF2B5EF4-FFF2-40B4-BE49-F238E27FC236}">
                <a16:creationId xmlns:a16="http://schemas.microsoft.com/office/drawing/2014/main" id="{395D4E70-6D55-45F6-977B-F2BA685F564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573169" y="1204119"/>
            <a:ext cx="2774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§3.9 Fallacies and Pitfalls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Footer Placeholder 3">
            <a:extLst>
              <a:ext uri="{FF2B5EF4-FFF2-40B4-BE49-F238E27FC236}">
                <a16:creationId xmlns:a16="http://schemas.microsoft.com/office/drawing/2014/main" id="{29B39193-C1AC-4729-8C5B-566C0BC82E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D26F4C2C-C31B-48A5-8C5D-25F9944C9989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AU" altLang="en-US" sz="1400"/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7EE49882-FFB3-4006-A83A-D191678CB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Associativity</a:t>
            </a:r>
          </a:p>
        </p:txBody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BF965BFD-9559-4EBD-BF03-B6611B4E91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636712"/>
          </a:xfrm>
        </p:spPr>
        <p:txBody>
          <a:bodyPr/>
          <a:lstStyle/>
          <a:p>
            <a:pPr eaLnBrk="1" hangingPunct="1"/>
            <a:r>
              <a:rPr lang="en-AU" altLang="en-US"/>
              <a:t>Parallel programs may interleave operations in unexpected orders</a:t>
            </a:r>
          </a:p>
          <a:p>
            <a:pPr lvl="1" eaLnBrk="1" hangingPunct="1"/>
            <a:r>
              <a:rPr lang="en-AU" altLang="en-US"/>
              <a:t>Assumptions of associativity may fail</a:t>
            </a:r>
          </a:p>
        </p:txBody>
      </p:sp>
      <p:graphicFrame>
        <p:nvGraphicFramePr>
          <p:cNvPr id="144389" name="Object 5">
            <a:extLst>
              <a:ext uri="{FF2B5EF4-FFF2-40B4-BE49-F238E27FC236}">
                <a16:creationId xmlns:a16="http://schemas.microsoft.com/office/drawing/2014/main" id="{BE59F968-579A-4898-95C7-41B1E98C6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936371"/>
              </p:ext>
            </p:extLst>
          </p:nvPr>
        </p:nvGraphicFramePr>
        <p:xfrm>
          <a:off x="1771650" y="2876550"/>
          <a:ext cx="5238750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6" name="Worksheet" r:id="rId4" imgW="5451951" imgH="1908928" progId="Excel.Sheet.8">
                  <p:embed/>
                </p:oleObj>
              </mc:Choice>
              <mc:Fallback>
                <p:oleObj name="Worksheet" r:id="rId4" imgW="5451951" imgH="1908928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2876550"/>
                        <a:ext cx="5238750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0" name="Rectangle 6">
            <a:extLst>
              <a:ext uri="{FF2B5EF4-FFF2-40B4-BE49-F238E27FC236}">
                <a16:creationId xmlns:a16="http://schemas.microsoft.com/office/drawing/2014/main" id="{7978791E-9932-44A4-9A8F-91065B13F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972050"/>
            <a:ext cx="827087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/>
              <a:t>Need to validate parallel programs under varying degrees of parallelism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Footer Placeholder 3">
            <a:extLst>
              <a:ext uri="{FF2B5EF4-FFF2-40B4-BE49-F238E27FC236}">
                <a16:creationId xmlns:a16="http://schemas.microsoft.com/office/drawing/2014/main" id="{3DBAB18E-52B7-43CA-BBB4-2CED41A976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9C1CD98C-4C2F-40B8-8790-B07EBF07ABC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AU" altLang="en-US" sz="1400"/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6E06913A-4131-4427-A33A-6AEBADF592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Who Cares About FP Accuracy?</a:t>
            </a:r>
            <a:endParaRPr lang="en-AU" altLang="en-US" sz="4000"/>
          </a:p>
        </p:txBody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7E0B10FC-987B-46AF-A232-D30C0E42D7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0">
            <a:blip r:embed="rId3"/>
            <a:stretch>
              <a:fillRect l="-516" t="-1551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59649C-C21F-4119-AD91-C21DC4D1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4625"/>
            <a:ext cx="7704856" cy="672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5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Footer Placeholder 3">
            <a:extLst>
              <a:ext uri="{FF2B5EF4-FFF2-40B4-BE49-F238E27FC236}">
                <a16:creationId xmlns:a16="http://schemas.microsoft.com/office/drawing/2014/main" id="{505015F6-5DE0-4EAF-8AED-78B037C4A7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F7A794E8-8F5B-499B-879F-4F130CDD742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AU" altLang="en-US" sz="1400"/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47832CE-E84E-482A-AD58-F619F8408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Concluding Remarks</a:t>
            </a:r>
            <a:endParaRPr lang="en-AU" altLang="en-US"/>
          </a:p>
        </p:txBody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F4615690-4290-461A-8F2A-374380FE0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Bits have no inherent meaning</a:t>
            </a:r>
          </a:p>
          <a:p>
            <a:pPr lvl="1" eaLnBrk="1" hangingPunct="1"/>
            <a:r>
              <a:rPr lang="en-AU" altLang="en-US"/>
              <a:t>Interpretation depends on the instructions applied</a:t>
            </a:r>
          </a:p>
          <a:p>
            <a:pPr eaLnBrk="1" hangingPunct="1"/>
            <a:r>
              <a:rPr lang="en-AU" altLang="en-US"/>
              <a:t>Computer representations of numbers</a:t>
            </a:r>
          </a:p>
          <a:p>
            <a:pPr lvl="1" eaLnBrk="1" hangingPunct="1"/>
            <a:r>
              <a:rPr lang="en-AU" altLang="en-US"/>
              <a:t>Finite range and precision</a:t>
            </a:r>
          </a:p>
          <a:p>
            <a:pPr lvl="1" eaLnBrk="1" hangingPunct="1"/>
            <a:r>
              <a:rPr lang="en-AU" altLang="en-US"/>
              <a:t>Need to account for this in programs</a:t>
            </a:r>
          </a:p>
        </p:txBody>
      </p:sp>
      <p:sp>
        <p:nvSpPr>
          <p:cNvPr id="148485" name="Text Box 5">
            <a:extLst>
              <a:ext uri="{FF2B5EF4-FFF2-40B4-BE49-F238E27FC236}">
                <a16:creationId xmlns:a16="http://schemas.microsoft.com/office/drawing/2014/main" id="{53267E01-0D34-4CF5-BF19-9C147AFA375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554119" y="1223169"/>
            <a:ext cx="2813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§3.9 Concluding Remarks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Footer Placeholder 3">
            <a:extLst>
              <a:ext uri="{FF2B5EF4-FFF2-40B4-BE49-F238E27FC236}">
                <a16:creationId xmlns:a16="http://schemas.microsoft.com/office/drawing/2014/main" id="{02DDCC15-3F18-4C4F-BAC1-B4DBEBCA6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B7F11330-69AB-47C6-A453-4727562A481F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en-US" sz="1400"/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DB62F2BF-63C5-4347-BA17-DA6B8E692D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Concluding Remarks</a:t>
            </a:r>
            <a:endParaRPr lang="en-AU" altLang="en-US"/>
          </a:p>
        </p:txBody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B7AB2E79-6046-4D0D-BC90-0E7CBC2BAA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ISAs support arithmetic</a:t>
            </a:r>
          </a:p>
          <a:p>
            <a:pPr lvl="1" eaLnBrk="1" hangingPunct="1"/>
            <a:r>
              <a:rPr lang="en-US" altLang="en-US"/>
              <a:t>Signed and unsigned integers</a:t>
            </a:r>
          </a:p>
          <a:p>
            <a:pPr lvl="1" eaLnBrk="1" hangingPunct="1"/>
            <a:r>
              <a:rPr lang="en-US" altLang="en-US"/>
              <a:t>Floating-point approximation to reals</a:t>
            </a:r>
          </a:p>
          <a:p>
            <a:pPr eaLnBrk="1" hangingPunct="1"/>
            <a:r>
              <a:rPr lang="en-US" altLang="en-US"/>
              <a:t>Bounded range and precision</a:t>
            </a:r>
          </a:p>
          <a:p>
            <a:pPr lvl="1" eaLnBrk="1" hangingPunct="1"/>
            <a:r>
              <a:rPr lang="en-US" altLang="en-US"/>
              <a:t>Operations can overflow and underflow</a:t>
            </a:r>
          </a:p>
          <a:p>
            <a:pPr eaLnBrk="1" hangingPunct="1"/>
            <a:r>
              <a:rPr lang="en-US" altLang="en-US"/>
              <a:t>MIPS ISA</a:t>
            </a:r>
          </a:p>
          <a:p>
            <a:pPr lvl="1" eaLnBrk="1" hangingPunct="1"/>
            <a:r>
              <a:rPr lang="en-US" altLang="en-US"/>
              <a:t>Core instructions: 54 most frequently used</a:t>
            </a:r>
          </a:p>
          <a:p>
            <a:pPr lvl="2" eaLnBrk="1" hangingPunct="1"/>
            <a:r>
              <a:rPr lang="en-US" altLang="en-US"/>
              <a:t>100% of SPECINT, 97% of SPECFP</a:t>
            </a:r>
          </a:p>
          <a:p>
            <a:pPr lvl="1" eaLnBrk="1" hangingPunct="1"/>
            <a:r>
              <a:rPr lang="en-US" altLang="en-US"/>
              <a:t>Other instructions: less frequent</a:t>
            </a:r>
          </a:p>
          <a:p>
            <a:pPr marL="1828800" lvl="4" indent="0" eaLnBrk="1" hangingPunct="1">
              <a:buFont typeface="Wingdings" panose="05000000000000000000" pitchFamily="2" charset="2"/>
              <a:buNone/>
            </a:pPr>
            <a:r>
              <a:rPr lang="en-US" altLang="en-US"/>
              <a:t>                        --- x ---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>
            <a:extLst>
              <a:ext uri="{FF2B5EF4-FFF2-40B4-BE49-F238E27FC236}">
                <a16:creationId xmlns:a16="http://schemas.microsoft.com/office/drawing/2014/main" id="{331BC3D6-D538-411E-97DB-6A603564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1CA5E69E-99FC-4BD2-95FF-ABAA9306864D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17411" name="Rectangle 4">
            <a:extLst>
              <a:ext uri="{FF2B5EF4-FFF2-40B4-BE49-F238E27FC236}">
                <a16:creationId xmlns:a16="http://schemas.microsoft.com/office/drawing/2014/main" id="{E9E4BB9A-9D23-442C-BFC4-99CB62B47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Integer Subtraction</a:t>
            </a:r>
            <a:endParaRPr lang="en-AU" altLang="en-US"/>
          </a:p>
        </p:txBody>
      </p:sp>
      <p:sp>
        <p:nvSpPr>
          <p:cNvPr id="17412" name="Rectangle 5">
            <a:extLst>
              <a:ext uri="{FF2B5EF4-FFF2-40B4-BE49-F238E27FC236}">
                <a16:creationId xmlns:a16="http://schemas.microsoft.com/office/drawing/2014/main" id="{A469AD2B-0D06-44D0-8D0C-FD3AA3CE7F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Add negation of second operand</a:t>
            </a:r>
          </a:p>
          <a:p>
            <a:pPr eaLnBrk="1" hangingPunct="1"/>
            <a:r>
              <a:rPr lang="en-US" altLang="en-US" sz="2800"/>
              <a:t>For negative operand, use 2’s complement</a:t>
            </a:r>
          </a:p>
          <a:p>
            <a:pPr eaLnBrk="1" hangingPunct="1"/>
            <a:r>
              <a:rPr lang="en-US" altLang="en-US" sz="2800"/>
              <a:t>Example: 7 – 6 = 7 + (–6)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	+7:	0000 0000 … 0000 0111</a:t>
            </a:r>
            <a:br>
              <a:rPr lang="en-US" altLang="en-US" sz="2400"/>
            </a:br>
            <a:r>
              <a:rPr lang="en-US" altLang="en-US" sz="2400" u="sng"/>
              <a:t>–6:	1111 1111 … 1111 1010</a:t>
            </a:r>
            <a:br>
              <a:rPr lang="en-US" altLang="en-US" sz="2400"/>
            </a:br>
            <a:r>
              <a:rPr lang="en-US" altLang="en-US" sz="2400"/>
              <a:t>+1:	0000 0000 … 0000 0001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/>
              <a:t>Remember 2’s complement</a:t>
            </a:r>
          </a:p>
          <a:p>
            <a:pPr lvl="1" eaLnBrk="1" hangingPunct="1"/>
            <a:r>
              <a:rPr lang="en-US" altLang="en-US" sz="2400"/>
              <a:t>Complement each bit (1 to 0, 0 to 1) and add 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6  = 0000 0000 0000 0000 0000 0000 0000 0110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-6 = 1111 1111 1111 1111 1111 1111 1111 1010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>
            <a:extLst>
              <a:ext uri="{FF2B5EF4-FFF2-40B4-BE49-F238E27FC236}">
                <a16:creationId xmlns:a16="http://schemas.microsoft.com/office/drawing/2014/main" id="{A473AAF3-6BAD-441C-83AD-C8DB50EC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E8B428B0-AC5A-4618-A2FE-682255C7757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en-US" sz="1400"/>
          </a:p>
        </p:txBody>
      </p:sp>
      <p:sp>
        <p:nvSpPr>
          <p:cNvPr id="19459" name="Rectangle 4">
            <a:extLst>
              <a:ext uri="{FF2B5EF4-FFF2-40B4-BE49-F238E27FC236}">
                <a16:creationId xmlns:a16="http://schemas.microsoft.com/office/drawing/2014/main" id="{2738BC1C-3F96-426D-97DF-9DFD95D3C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Integer Subtraction</a:t>
            </a:r>
            <a:endParaRPr lang="en-AU" altLang="en-US"/>
          </a:p>
        </p:txBody>
      </p:sp>
      <p:sp>
        <p:nvSpPr>
          <p:cNvPr id="19460" name="Rectangle 5">
            <a:extLst>
              <a:ext uri="{FF2B5EF4-FFF2-40B4-BE49-F238E27FC236}">
                <a16:creationId xmlns:a16="http://schemas.microsoft.com/office/drawing/2014/main" id="{96C3EF91-8567-442B-AEF2-E7A42FF4D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Example: 7 – 6 = 7 + (–6)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	+7:	0000 0000 … 0000 0111</a:t>
            </a:r>
            <a:br>
              <a:rPr lang="en-US" altLang="en-US" sz="2400"/>
            </a:br>
            <a:r>
              <a:rPr lang="en-US" altLang="en-US" sz="2400" u="sng"/>
              <a:t>–6:	1111 1111 … 1111 1010</a:t>
            </a:r>
            <a:br>
              <a:rPr lang="en-US" altLang="en-US" sz="2400"/>
            </a:br>
            <a:r>
              <a:rPr lang="en-US" altLang="en-US" sz="2400"/>
              <a:t>+1:	0000 0000 … 0000 0001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Overflow if result out of range</a:t>
            </a:r>
          </a:p>
          <a:p>
            <a:pPr lvl="1" eaLnBrk="1" hangingPunct="1"/>
            <a:r>
              <a:rPr lang="en-US" altLang="en-US" sz="2400"/>
              <a:t>Subtracting two +ve or two –ve operands, no overflow</a:t>
            </a:r>
          </a:p>
          <a:p>
            <a:pPr lvl="1" eaLnBrk="1" hangingPunct="1"/>
            <a:r>
              <a:rPr lang="en-US" altLang="en-US" sz="2400"/>
              <a:t>Subtracting +ve from –ve operand</a:t>
            </a:r>
          </a:p>
          <a:p>
            <a:pPr lvl="2" eaLnBrk="1" hangingPunct="1"/>
            <a:r>
              <a:rPr lang="en-US" altLang="en-US" sz="2000"/>
              <a:t>Overflow if result sign is 0</a:t>
            </a:r>
          </a:p>
          <a:p>
            <a:pPr lvl="1" eaLnBrk="1" hangingPunct="1"/>
            <a:r>
              <a:rPr lang="en-US" altLang="en-US" sz="2400"/>
              <a:t>Subtracting –ve from +ve operand</a:t>
            </a:r>
          </a:p>
          <a:p>
            <a:pPr lvl="2" eaLnBrk="1" hangingPunct="1"/>
            <a:r>
              <a:rPr lang="en-US" altLang="en-US" sz="2000"/>
              <a:t>Overflow if result sign is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8B255AF-9943-4406-86D8-86A9325C0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280004"/>
            <a:ext cx="8459787" cy="523875"/>
          </a:xfrm>
        </p:spPr>
        <p:txBody>
          <a:bodyPr/>
          <a:lstStyle/>
          <a:p>
            <a:r>
              <a:rPr lang="en-US" altLang="en-US" sz="2800" dirty="0">
                <a:solidFill>
                  <a:srgbClr val="000000"/>
                </a:solidFill>
                <a:ea typeface="Times New Roman" panose="02020603050405020304" pitchFamily="18" charset="0"/>
                <a:cs typeface="ITCFranklinGothicStd-Hvy"/>
              </a:rPr>
              <a:t>Overflow conditions for addition and subtraction</a:t>
            </a:r>
            <a:endParaRPr lang="en-US" altLang="en-US" sz="2800" dirty="0">
              <a:ea typeface="Times New Roman" panose="02020603050405020304" pitchFamily="18" charset="0"/>
              <a:cs typeface="ITCFranklinGothicStd-Hvy"/>
            </a:endParaRPr>
          </a:p>
        </p:txBody>
      </p:sp>
      <p:sp>
        <p:nvSpPr>
          <p:cNvPr id="21507" name="Footer Placeholder 3">
            <a:extLst>
              <a:ext uri="{FF2B5EF4-FFF2-40B4-BE49-F238E27FC236}">
                <a16:creationId xmlns:a16="http://schemas.microsoft.com/office/drawing/2014/main" id="{AFB9552C-7A3B-42CB-86F5-F888130ED7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3 — Arithmetic for Computers — </a:t>
            </a:r>
            <a:fld id="{6241B679-6772-495B-BDFC-EC662EEA09D8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en-US" sz="1400"/>
          </a:p>
        </p:txBody>
      </p:sp>
      <p:pic>
        <p:nvPicPr>
          <p:cNvPr id="21508" name="Picture 6" descr="f03-02-9780124077263">
            <a:extLst>
              <a:ext uri="{FF2B5EF4-FFF2-40B4-BE49-F238E27FC236}">
                <a16:creationId xmlns:a16="http://schemas.microsoft.com/office/drawing/2014/main" id="{94012C07-F06B-4308-907A-A769210E346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1124744"/>
            <a:ext cx="8242300" cy="21923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097540-9A26-494F-803C-4F8EBDD1172F}"/>
              </a:ext>
            </a:extLst>
          </p:cNvPr>
          <p:cNvSpPr txBox="1"/>
          <p:nvPr/>
        </p:nvSpPr>
        <p:spPr>
          <a:xfrm>
            <a:off x="611560" y="3540920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</a:t>
            </a:r>
          </a:p>
          <a:p>
            <a:r>
              <a:rPr lang="en-US" dirty="0"/>
              <a:t>A      = 0111 0000 0000 0000 0000 0000 0000 0000</a:t>
            </a:r>
          </a:p>
          <a:p>
            <a:r>
              <a:rPr lang="en-US" dirty="0"/>
              <a:t>B      = 0101 0000 0000 0000 0000 0000 0000 0000</a:t>
            </a:r>
          </a:p>
          <a:p>
            <a:r>
              <a:rPr lang="en-US" dirty="0"/>
              <a:t>Sum = </a:t>
            </a:r>
            <a:r>
              <a:rPr lang="en-US" b="1" dirty="0"/>
              <a:t>1</a:t>
            </a:r>
            <a:r>
              <a:rPr lang="en-US" dirty="0"/>
              <a:t>100 0000 0000 0000 0000 0000 0000 0000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E5985-3EC8-4694-BC9A-8DDEBD98CC21}"/>
              </a:ext>
            </a:extLst>
          </p:cNvPr>
          <p:cNvSpPr txBox="1"/>
          <p:nvPr/>
        </p:nvSpPr>
        <p:spPr>
          <a:xfrm>
            <a:off x="611560" y="4869160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</a:t>
            </a:r>
          </a:p>
          <a:p>
            <a:r>
              <a:rPr lang="en-US" dirty="0"/>
              <a:t>A      = 1111 0000 0000 0000 0000 0000 0000 0000</a:t>
            </a:r>
          </a:p>
          <a:p>
            <a:r>
              <a:rPr lang="en-US" dirty="0"/>
              <a:t>B      = 1000 1000 0000 0000 0000 0000 0000 0000</a:t>
            </a:r>
          </a:p>
          <a:p>
            <a:r>
              <a:rPr lang="en-US" dirty="0"/>
              <a:t>Sum = </a:t>
            </a:r>
            <a:r>
              <a:rPr lang="en-US" b="1" dirty="0"/>
              <a:t>0</a:t>
            </a:r>
            <a:r>
              <a:rPr lang="en-US" dirty="0"/>
              <a:t>111 1000 0000 0000 0000 0000 0000 0000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4DC898-17E6-419B-8988-9A586C49BE59}"/>
              </a:ext>
            </a:extLst>
          </p:cNvPr>
          <p:cNvSpPr txBox="1"/>
          <p:nvPr/>
        </p:nvSpPr>
        <p:spPr>
          <a:xfrm>
            <a:off x="6300192" y="3540919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</a:t>
            </a:r>
          </a:p>
          <a:p>
            <a:r>
              <a:rPr lang="en-US" dirty="0"/>
              <a:t>A      = 1879048192</a:t>
            </a:r>
          </a:p>
          <a:p>
            <a:r>
              <a:rPr lang="en-US" dirty="0"/>
              <a:t>B      = 1342177280</a:t>
            </a:r>
          </a:p>
          <a:p>
            <a:r>
              <a:rPr lang="en-US" dirty="0"/>
              <a:t>Sum = </a:t>
            </a:r>
            <a:r>
              <a:rPr lang="en-US" b="1" dirty="0"/>
              <a:t>-1073741824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BD719-3BCA-4E50-94B9-32004EC835C5}"/>
              </a:ext>
            </a:extLst>
          </p:cNvPr>
          <p:cNvSpPr txBox="1"/>
          <p:nvPr/>
        </p:nvSpPr>
        <p:spPr>
          <a:xfrm>
            <a:off x="6300192" y="486916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</a:t>
            </a:r>
          </a:p>
          <a:p>
            <a:r>
              <a:rPr lang="en-US" dirty="0"/>
              <a:t>A      = -268435456</a:t>
            </a:r>
          </a:p>
          <a:p>
            <a:r>
              <a:rPr lang="en-US" dirty="0"/>
              <a:t>B      = -2013265920</a:t>
            </a:r>
          </a:p>
          <a:p>
            <a:r>
              <a:rPr lang="en-US" dirty="0"/>
              <a:t>Sum = </a:t>
            </a:r>
            <a:r>
              <a:rPr lang="en-US" b="1" dirty="0"/>
              <a:t>2013265920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ASON20D2E20BAKOS@FJDUIONFUVWZY5H8" val="4636"/>
</p:tagLst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22275</TotalTime>
  <Words>5468</Words>
  <Application>Microsoft Office PowerPoint</Application>
  <PresentationFormat>On-screen Show (4:3)</PresentationFormat>
  <Paragraphs>931</Paragraphs>
  <Slides>68</Slides>
  <Notes>66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6" baseType="lpstr">
      <vt:lpstr>MS PGothic</vt:lpstr>
      <vt:lpstr>Arial</vt:lpstr>
      <vt:lpstr>Arial Black</vt:lpstr>
      <vt:lpstr>Arial Rounded MT Bold</vt:lpstr>
      <vt:lpstr>Calibri</vt:lpstr>
      <vt:lpstr>Cambria Math</vt:lpstr>
      <vt:lpstr>Corbel</vt:lpstr>
      <vt:lpstr>Courier New</vt:lpstr>
      <vt:lpstr>ITCFranklinGothicStd-Hvy</vt:lpstr>
      <vt:lpstr>Lucida Console</vt:lpstr>
      <vt:lpstr>MinionPro-Regular</vt:lpstr>
      <vt:lpstr>Symbol</vt:lpstr>
      <vt:lpstr>Tahoma</vt:lpstr>
      <vt:lpstr>Times New Roman</vt:lpstr>
      <vt:lpstr>Wingdings</vt:lpstr>
      <vt:lpstr>cod4e</vt:lpstr>
      <vt:lpstr>CorelDRAW</vt:lpstr>
      <vt:lpstr>Worksheet</vt:lpstr>
      <vt:lpstr>CSCI-3301-Chapter 3</vt:lpstr>
      <vt:lpstr>Arithmetic for Computers</vt:lpstr>
      <vt:lpstr>Integer Addition</vt:lpstr>
      <vt:lpstr>PowerPoint Presentation</vt:lpstr>
      <vt:lpstr>PowerPoint Presentation</vt:lpstr>
      <vt:lpstr>PowerPoint Presentation</vt:lpstr>
      <vt:lpstr>Integer Subtraction</vt:lpstr>
      <vt:lpstr>Integer Subtraction</vt:lpstr>
      <vt:lpstr>Overflow conditions for addition and subtraction</vt:lpstr>
      <vt:lpstr>Overflow conditions for addition and subtraction</vt:lpstr>
      <vt:lpstr>Overflow conditions for addition and subtraction</vt:lpstr>
      <vt:lpstr>Dealing with Overflow in MIPS</vt:lpstr>
      <vt:lpstr>Dealing with Overflow …</vt:lpstr>
      <vt:lpstr>Multiplication</vt:lpstr>
      <vt:lpstr>Multiplication Hardware</vt:lpstr>
      <vt:lpstr>Faster Multiplier</vt:lpstr>
      <vt:lpstr>Signed Multiplier</vt:lpstr>
      <vt:lpstr>MIPS Multiplication</vt:lpstr>
      <vt:lpstr>Division</vt:lpstr>
      <vt:lpstr>Division Hardware</vt:lpstr>
      <vt:lpstr>Optimized Divider</vt:lpstr>
      <vt:lpstr>MIPS Division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Floating Point</vt:lpstr>
      <vt:lpstr>Floating Point</vt:lpstr>
      <vt:lpstr>Floating Point Standard</vt:lpstr>
      <vt:lpstr>IEEE Floating-Point Format</vt:lpstr>
      <vt:lpstr>Floating-Point Example</vt:lpstr>
      <vt:lpstr>Floating-Point Example</vt:lpstr>
      <vt:lpstr>Single-Precision Range</vt:lpstr>
      <vt:lpstr>Double-Precision Range</vt:lpstr>
      <vt:lpstr>Infinities and NaNs</vt:lpstr>
      <vt:lpstr>Floating-Point Addition</vt:lpstr>
      <vt:lpstr>Floating-Point Addition</vt:lpstr>
      <vt:lpstr>FP Adder Hardware</vt:lpstr>
      <vt:lpstr>FP Adder Hardware</vt:lpstr>
      <vt:lpstr>Floating-Point Multiplication</vt:lpstr>
      <vt:lpstr>Floating-Point Multiplication</vt:lpstr>
      <vt:lpstr>FP Arithmetic Hardware</vt:lpstr>
      <vt:lpstr>PowerPoint Presentation</vt:lpstr>
      <vt:lpstr>FP Instructions in MIPS</vt:lpstr>
      <vt:lpstr>FP Instructions in MIPS</vt:lpstr>
      <vt:lpstr>FP Instructions in MIPS</vt:lpstr>
      <vt:lpstr>PowerPoint Presentation</vt:lpstr>
      <vt:lpstr>FP Example: °F to °C</vt:lpstr>
      <vt:lpstr>FP Example: Array Multiplication</vt:lpstr>
      <vt:lpstr>FP Example: Array Multiplication</vt:lpstr>
      <vt:lpstr>FP Example: Array Multiplication</vt:lpstr>
      <vt:lpstr>Accurate Arithmetic</vt:lpstr>
      <vt:lpstr>Accurate Arithmetic</vt:lpstr>
      <vt:lpstr>Subword Parallellism</vt:lpstr>
      <vt:lpstr>x86 FP Architecture</vt:lpstr>
      <vt:lpstr>x86 FP Instructions</vt:lpstr>
      <vt:lpstr>Streaming SIMD Extension 2 (SSE2)</vt:lpstr>
      <vt:lpstr>Matrix Multiply</vt:lpstr>
      <vt:lpstr>Matrix Multiply</vt:lpstr>
      <vt:lpstr>Matrix Multiply</vt:lpstr>
      <vt:lpstr>Matrix Multiply</vt:lpstr>
      <vt:lpstr>Right Shift and Division</vt:lpstr>
      <vt:lpstr>Associativity</vt:lpstr>
      <vt:lpstr>Who Cares About FP Accuracy?</vt:lpstr>
      <vt:lpstr>PowerPoint Presentation</vt:lpstr>
      <vt:lpstr>Concluding Remarks</vt:lpstr>
      <vt:lpstr>Concluding Remarks</vt:lpstr>
    </vt:vector>
  </TitlesOfParts>
  <Company>Ashenden 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Nur Abdullah Y</cp:lastModifiedBy>
  <cp:revision>331</cp:revision>
  <cp:lastPrinted>2017-10-06T15:31:48Z</cp:lastPrinted>
  <dcterms:created xsi:type="dcterms:W3CDTF">2008-07-28T10:20:18Z</dcterms:created>
  <dcterms:modified xsi:type="dcterms:W3CDTF">2019-03-06T21:26:39Z</dcterms:modified>
</cp:coreProperties>
</file>